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59"/>
  </p:notesMasterIdLst>
  <p:handoutMasterIdLst>
    <p:handoutMasterId r:id="rId60"/>
  </p:handoutMasterIdLst>
  <p:sldIdLst>
    <p:sldId id="256" r:id="rId2"/>
    <p:sldId id="257" r:id="rId3"/>
    <p:sldId id="323" r:id="rId4"/>
    <p:sldId id="258" r:id="rId5"/>
    <p:sldId id="324" r:id="rId6"/>
    <p:sldId id="347" r:id="rId7"/>
    <p:sldId id="325" r:id="rId8"/>
    <p:sldId id="369" r:id="rId9"/>
    <p:sldId id="326" r:id="rId10"/>
    <p:sldId id="322" r:id="rId11"/>
    <p:sldId id="368" r:id="rId12"/>
    <p:sldId id="372" r:id="rId13"/>
    <p:sldId id="356" r:id="rId14"/>
    <p:sldId id="366" r:id="rId15"/>
    <p:sldId id="330" r:id="rId16"/>
    <p:sldId id="355" r:id="rId17"/>
    <p:sldId id="327" r:id="rId18"/>
    <p:sldId id="331" r:id="rId19"/>
    <p:sldId id="373" r:id="rId20"/>
    <p:sldId id="357" r:id="rId21"/>
    <p:sldId id="329" r:id="rId22"/>
    <p:sldId id="367" r:id="rId23"/>
    <p:sldId id="332" r:id="rId24"/>
    <p:sldId id="375" r:id="rId25"/>
    <p:sldId id="358" r:id="rId26"/>
    <p:sldId id="334" r:id="rId27"/>
    <p:sldId id="380" r:id="rId28"/>
    <p:sldId id="338" r:id="rId29"/>
    <p:sldId id="341" r:id="rId30"/>
    <p:sldId id="343" r:id="rId31"/>
    <p:sldId id="376" r:id="rId32"/>
    <p:sldId id="377" r:id="rId33"/>
    <p:sldId id="339" r:id="rId34"/>
    <p:sldId id="342" r:id="rId35"/>
    <p:sldId id="378" r:id="rId36"/>
    <p:sldId id="370" r:id="rId37"/>
    <p:sldId id="379" r:id="rId38"/>
    <p:sldId id="359" r:id="rId39"/>
    <p:sldId id="344" r:id="rId40"/>
    <p:sldId id="345" r:id="rId41"/>
    <p:sldId id="346" r:id="rId42"/>
    <p:sldId id="348" r:id="rId43"/>
    <p:sldId id="363" r:id="rId44"/>
    <p:sldId id="364" r:id="rId45"/>
    <p:sldId id="362" r:id="rId46"/>
    <p:sldId id="350" r:id="rId47"/>
    <p:sldId id="351" r:id="rId48"/>
    <p:sldId id="360" r:id="rId49"/>
    <p:sldId id="335" r:id="rId50"/>
    <p:sldId id="353" r:id="rId51"/>
    <p:sldId id="386" r:id="rId52"/>
    <p:sldId id="381" r:id="rId53"/>
    <p:sldId id="382" r:id="rId54"/>
    <p:sldId id="383" r:id="rId55"/>
    <p:sldId id="385" r:id="rId56"/>
    <p:sldId id="387" r:id="rId57"/>
    <p:sldId id="354"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72" autoAdjust="0"/>
    <p:restoredTop sz="86405" autoAdjust="0"/>
  </p:normalViewPr>
  <p:slideViewPr>
    <p:cSldViewPr>
      <p:cViewPr varScale="1">
        <p:scale>
          <a:sx n="112" d="100"/>
          <a:sy n="112" d="100"/>
        </p:scale>
        <p:origin x="192" y="520"/>
      </p:cViewPr>
      <p:guideLst>
        <p:guide orient="horz" pos="2160"/>
        <p:guide pos="2880"/>
      </p:guideLst>
    </p:cSldViewPr>
  </p:slideViewPr>
  <p:outlineViewPr>
    <p:cViewPr>
      <p:scale>
        <a:sx n="33" d="100"/>
        <a:sy n="33" d="100"/>
      </p:scale>
      <p:origin x="0" y="36978"/>
    </p:cViewPr>
  </p:outlineViewPr>
  <p:notesTextViewPr>
    <p:cViewPr>
      <p:scale>
        <a:sx n="1" d="1"/>
        <a:sy n="1" d="1"/>
      </p:scale>
      <p:origin x="0" y="0"/>
    </p:cViewPr>
  </p:notesTextViewPr>
  <p:notesViewPr>
    <p:cSldViewPr>
      <p:cViewPr varScale="1">
        <p:scale>
          <a:sx n="69" d="100"/>
          <a:sy n="69" d="100"/>
        </p:scale>
        <p:origin x="-326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FC0AE5A-9654-48D8-9260-E4E5B9842897}" type="datetimeFigureOut">
              <a:rPr lang="en-US" smtClean="0"/>
              <a:t>3/5/25</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17596675-4FFE-4F64-AB55-59CF3BC7D509}" type="slidenum">
              <a:rPr lang="en-US" smtClean="0"/>
              <a:t>‹#›</a:t>
            </a:fld>
            <a:endParaRPr lang="en-US" dirty="0"/>
          </a:p>
        </p:txBody>
      </p:sp>
    </p:spTree>
    <p:extLst>
      <p:ext uri="{BB962C8B-B14F-4D97-AF65-F5344CB8AC3E}">
        <p14:creationId xmlns:p14="http://schemas.microsoft.com/office/powerpoint/2010/main" val="238714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35941131-3BFC-4CC6-B240-DD5B3F3A0FF2}" type="datetimeFigureOut">
              <a:rPr lang="en-US" smtClean="0"/>
              <a:t>3/5/25</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F35769B-9363-4DD0-8493-07C028EAD75B}" type="slidenum">
              <a:rPr lang="en-US" smtClean="0"/>
              <a:t>‹#›</a:t>
            </a:fld>
            <a:endParaRPr lang="en-US" dirty="0"/>
          </a:p>
        </p:txBody>
      </p:sp>
    </p:spTree>
    <p:extLst>
      <p:ext uri="{BB962C8B-B14F-4D97-AF65-F5344CB8AC3E}">
        <p14:creationId xmlns:p14="http://schemas.microsoft.com/office/powerpoint/2010/main" val="22770607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276600"/>
            <a:ext cx="6858000" cy="1524000"/>
          </a:xfrm>
        </p:spPr>
        <p:txBody>
          <a:bodyPr anchor="t" anchorCtr="0"/>
          <a:lstStyle>
            <a:lvl1pPr algn="r">
              <a:defRPr sz="3200">
                <a:solidFill>
                  <a:schemeClr val="tx1"/>
                </a:solidFill>
              </a:defRPr>
            </a:lvl1pPr>
          </a:lstStyle>
          <a:p>
            <a:r>
              <a:rPr kumimoji="0" lang="en-US" dirty="0"/>
              <a:t>Click to edit Master title style</a:t>
            </a:r>
          </a:p>
        </p:txBody>
      </p:sp>
      <p:sp>
        <p:nvSpPr>
          <p:cNvPr id="9" name="Subtitle 8"/>
          <p:cNvSpPr>
            <a:spLocks noGrp="1"/>
          </p:cNvSpPr>
          <p:nvPr>
            <p:ph type="subTitle" idx="1"/>
          </p:nvPr>
        </p:nvSpPr>
        <p:spPr>
          <a:xfrm>
            <a:off x="1219200" y="5086350"/>
            <a:ext cx="6858000" cy="85725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882C50F8-018F-4CEF-A1C0-2A49F1DFF0F3}" type="datetime1">
              <a:rPr lang="en-US" smtClean="0"/>
              <a:t>3/5/25</a:t>
            </a:fld>
            <a:endParaRPr lang="en-US" dirty="0"/>
          </a:p>
        </p:txBody>
      </p:sp>
      <p:sp>
        <p:nvSpPr>
          <p:cNvPr id="17" name="Footer Placeholder 16"/>
          <p:cNvSpPr>
            <a:spLocks noGrp="1"/>
          </p:cNvSpPr>
          <p:nvPr>
            <p:ph type="ftr" sz="quarter" idx="11"/>
          </p:nvPr>
        </p:nvSpPr>
        <p:spPr>
          <a:xfrm>
            <a:off x="2898648" y="6355080"/>
            <a:ext cx="3474720" cy="365760"/>
          </a:xfrm>
        </p:spPr>
        <p:txBody>
          <a:bodyPr/>
          <a:lstStyle/>
          <a:p>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20935799-1D9E-4510-B317-BE6250590C04}" type="slidenum">
              <a:rPr lang="en-US" smtClean="0"/>
              <a:t>‹#›</a:t>
            </a:fld>
            <a:endParaRPr lang="en-US" dirty="0"/>
          </a:p>
        </p:txBody>
      </p:sp>
      <p:sp>
        <p:nvSpPr>
          <p:cNvPr id="21" name="Rectangle 20"/>
          <p:cNvSpPr/>
          <p:nvPr/>
        </p:nvSpPr>
        <p:spPr>
          <a:xfrm>
            <a:off x="904875" y="3124200"/>
            <a:ext cx="7315200" cy="175260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3" name="Rectangle 32"/>
          <p:cNvSpPr/>
          <p:nvPr/>
        </p:nvSpPr>
        <p:spPr>
          <a:xfrm>
            <a:off x="914400" y="5010150"/>
            <a:ext cx="7315200" cy="100965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a:off x="904875" y="3124200"/>
            <a:ext cx="228600" cy="17526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2" name="Rectangle 31"/>
          <p:cNvSpPr/>
          <p:nvPr/>
        </p:nvSpPr>
        <p:spPr>
          <a:xfrm>
            <a:off x="914400" y="5010150"/>
            <a:ext cx="228600" cy="100965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51F18F2-3AA9-40BE-AA86-11395C579535}" type="datetime1">
              <a:rPr lang="en-US" smtClean="0"/>
              <a:t>3/5/25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35799-1D9E-4510-B317-BE6250590C0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6FE3C99-1FE9-4837-8ED7-44DC885FFDF9}" type="datetime1">
              <a:rPr lang="en-US" smtClean="0"/>
              <a:t>3/5/25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935799-1D9E-4510-B317-BE6250590C04}"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kumimoji="0" lang="en-US" dirty="0"/>
              <a:t>Click to edit Master title style</a:t>
            </a:r>
          </a:p>
        </p:txBody>
      </p:sp>
      <p:sp>
        <p:nvSpPr>
          <p:cNvPr id="8" name="Content Placeholder 7"/>
          <p:cNvSpPr>
            <a:spLocks noGrp="1"/>
          </p:cNvSpPr>
          <p:nvPr>
            <p:ph sz="quarter" idx="1"/>
          </p:nvPr>
        </p:nvSpPr>
        <p:spPr>
          <a:xfrm>
            <a:off x="457200" y="1066800"/>
            <a:ext cx="8229600" cy="5181600"/>
          </a:xfr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Date Placeholder 2"/>
          <p:cNvSpPr>
            <a:spLocks noGrp="1"/>
          </p:cNvSpPr>
          <p:nvPr>
            <p:ph type="dt" sz="half" idx="10"/>
          </p:nvPr>
        </p:nvSpPr>
        <p:spPr>
          <a:xfrm>
            <a:off x="457200" y="6339840"/>
            <a:ext cx="2289048" cy="365760"/>
          </a:xfrm>
        </p:spPr>
        <p:txBody>
          <a:bodyPr/>
          <a:lstStyle/>
          <a:p>
            <a:fld id="{09BC6BCF-1A42-4D2E-BEC2-755B69D7203C}" type="datetime1">
              <a:rPr lang="en-US" smtClean="0"/>
              <a:t>3/5/25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6705600" y="6339840"/>
            <a:ext cx="1981200" cy="365760"/>
          </a:xfrm>
        </p:spPr>
        <p:txBody>
          <a:bodyPr/>
          <a:lstStyle>
            <a:lvl1pPr algn="r">
              <a:defRPr/>
            </a:lvl1pPr>
          </a:lstStyle>
          <a:p>
            <a:r>
              <a:rPr lang="en-US" dirty="0"/>
              <a:t>[ </a:t>
            </a:r>
            <a:fld id="{20935799-1D9E-4510-B317-BE6250590C04}" type="slidenum">
              <a:rPr lang="en-US" smtClean="0"/>
              <a:pPr/>
              <a:t>‹#›</a:t>
            </a:fld>
            <a:r>
              <a:rPr lang="en-US" dirty="0"/>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0D07E3C8-18AA-4DB6-B947-6529C485E259}" type="datetime1">
              <a:rPr lang="en-US" smtClean="0"/>
              <a:t>3/5/25</a:t>
            </a:fld>
            <a:endParaRPr lang="en-US" dirty="0"/>
          </a:p>
        </p:txBody>
      </p:sp>
      <p:sp>
        <p:nvSpPr>
          <p:cNvPr id="5" name="Footer Placeholder 4"/>
          <p:cNvSpPr>
            <a:spLocks noGrp="1"/>
          </p:cNvSpPr>
          <p:nvPr>
            <p:ph type="ftr" sz="quarter" idx="11"/>
          </p:nvPr>
        </p:nvSpPr>
        <p:spPr>
          <a:xfrm>
            <a:off x="2898648" y="6355080"/>
            <a:ext cx="3474720" cy="365760"/>
          </a:xfrm>
        </p:spPr>
        <p:txBody>
          <a:bodyPr/>
          <a:lstStyle/>
          <a:p>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20935799-1D9E-4510-B317-BE6250590C04}" type="slidenum">
              <a:rPr lang="en-US" smtClean="0"/>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AC50268-D8A1-4014-A3C9-7F9B436AF03B}" type="datetime1">
              <a:rPr lang="en-US" smtClean="0"/>
              <a:t>3/5/25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35799-1D9E-4510-B317-BE6250590C04}"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14748337-7D1D-4D80-AED0-E918AD94A3A2}" type="datetime1">
              <a:rPr lang="en-US" smtClean="0"/>
              <a:t>3/5/25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935799-1D9E-4510-B317-BE6250590C04}"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D17FF39-D8D7-437A-80EC-75C59148C536}" type="datetime1">
              <a:rPr lang="en-US" smtClean="0"/>
              <a:t>3/5/25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935799-1D9E-4510-B317-BE6250590C04}"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AC3F39-D513-49B5-8E80-7D13DB3CA913}" type="datetime1">
              <a:rPr lang="en-US" smtClean="0"/>
              <a:t>3/5/25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935799-1D9E-4510-B317-BE6250590C04}"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48AFA375-A3AE-45BE-95E9-668D2A4764FA}" type="datetime1">
              <a:rPr lang="en-US" smtClean="0"/>
              <a:t>3/5/25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35799-1D9E-4510-B317-BE6250590C04}"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Click icon to add picture</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76FAE9A-08A7-427F-B2B8-C4F6123D96E3}" type="datetime1">
              <a:rPr lang="en-US" smtClean="0"/>
              <a:t>3/5/25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935799-1D9E-4510-B317-BE6250590C04}"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7620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066800"/>
            <a:ext cx="8229600" cy="5181600"/>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457200" y="6356350"/>
            <a:ext cx="2289048" cy="365760"/>
          </a:xfrm>
          <a:prstGeom prst="rect">
            <a:avLst/>
          </a:prstGeom>
        </p:spPr>
        <p:txBody>
          <a:bodyPr vert="horz"/>
          <a:lstStyle>
            <a:lvl1pPr algn="l" eaLnBrk="1" latinLnBrk="0" hangingPunct="1">
              <a:defRPr kumimoji="0" sz="1400">
                <a:solidFill>
                  <a:schemeClr val="tx2"/>
                </a:solidFill>
              </a:defRPr>
            </a:lvl1pPr>
          </a:lstStyle>
          <a:p>
            <a:fld id="{970C922C-39CF-4BCE-BE6A-7618120046DB}" type="datetime1">
              <a:rPr lang="en-US" smtClean="0"/>
              <a:t>3/5/25</a:t>
            </a:fld>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6705600" y="6356350"/>
            <a:ext cx="1981200" cy="365760"/>
          </a:xfrm>
          <a:prstGeom prst="rect">
            <a:avLst/>
          </a:prstGeom>
        </p:spPr>
        <p:txBody>
          <a:bodyPr vert="horz"/>
          <a:lstStyle>
            <a:lvl1pPr algn="l" eaLnBrk="1" latinLnBrk="0" hangingPunct="1">
              <a:defRPr kumimoji="0" sz="1400">
                <a:solidFill>
                  <a:schemeClr val="tx2"/>
                </a:solidFill>
              </a:defRPr>
            </a:lvl1pPr>
          </a:lstStyle>
          <a:p>
            <a:pPr algn="r"/>
            <a:r>
              <a:rPr lang="en-US" dirty="0"/>
              <a:t>[ </a:t>
            </a:r>
            <a:fld id="{20935799-1D9E-4510-B317-BE6250590C04}" type="slidenum">
              <a:rPr lang="en-US" smtClean="0"/>
              <a:pPr algn="r"/>
              <a:t>‹#›</a:t>
            </a:fld>
            <a:r>
              <a:rPr lang="en-US" dirty="0"/>
              <a:t> ]</a:t>
            </a:r>
          </a:p>
        </p:txBody>
      </p:sp>
      <p:sp>
        <p:nvSpPr>
          <p:cNvPr id="28" name="Straight Connector 27"/>
          <p:cNvSpPr>
            <a:spLocks noChangeShapeType="1"/>
          </p:cNvSpPr>
          <p:nvPr/>
        </p:nvSpPr>
        <p:spPr bwMode="auto">
          <a:xfrm>
            <a:off x="457200" y="6353175"/>
            <a:ext cx="8229600" cy="0"/>
          </a:xfrm>
          <a:prstGeom prst="line">
            <a:avLst/>
          </a:prstGeom>
          <a:noFill/>
          <a:ln w="19050"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7200" y="914400"/>
            <a:ext cx="8229600" cy="0"/>
          </a:xfrm>
          <a:prstGeom prst="line">
            <a:avLst/>
          </a:prstGeom>
          <a:noFill/>
          <a:ln w="19050"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9.png"/><Relationship Id="rId1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image" Target="../media/image23.png"/><Relationship Id="rId17" Type="http://schemas.openxmlformats.org/officeDocument/2006/relationships/image" Target="../media/image26.png"/><Relationship Id="rId2" Type="http://schemas.openxmlformats.org/officeDocument/2006/relationships/image" Target="../media/image17.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28.png"/><Relationship Id="rId5" Type="http://schemas.openxmlformats.org/officeDocument/2006/relationships/image" Target="../media/image18.png"/><Relationship Id="rId15" Type="http://schemas.openxmlformats.org/officeDocument/2006/relationships/image" Target="../media/image24.png"/><Relationship Id="rId10" Type="http://schemas.openxmlformats.org/officeDocument/2006/relationships/image" Target="../media/image33.png"/><Relationship Id="rId4" Type="http://schemas.openxmlformats.org/officeDocument/2006/relationships/image" Target="../media/image20.png"/><Relationship Id="rId9" Type="http://schemas.openxmlformats.org/officeDocument/2006/relationships/image" Target="../media/image22.png"/><Relationship Id="rId1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rug.nl/ggdc/productivity/pwt/" TargetMode="Externa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rug.nl/ggdc/productivity/pwt/"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rug.nl/ggdc/productivity/pwt/" TargetMode="Externa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0.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dirty="0"/>
            </a:br>
            <a:r>
              <a:rPr lang="en-US" dirty="0"/>
              <a:t>Intermediate Macroeconomics</a:t>
            </a:r>
            <a:br>
              <a:rPr lang="en-US" dirty="0"/>
            </a:br>
            <a:br>
              <a:rPr lang="en-US" sz="1600" dirty="0"/>
            </a:br>
            <a:r>
              <a:rPr lang="fr-FR" sz="1800" dirty="0"/>
              <a:t>Axelle FERRIERE</a:t>
            </a:r>
            <a:r>
              <a:rPr lang="cs-CZ" sz="1800" dirty="0"/>
              <a:t>, </a:t>
            </a:r>
            <a:r>
              <a:rPr lang="cs-CZ" sz="1800" dirty="0" err="1"/>
              <a:t>Sciences</a:t>
            </a:r>
            <a:r>
              <a:rPr lang="cs-CZ" sz="1800" dirty="0"/>
              <a:t> Po, </a:t>
            </a:r>
            <a:r>
              <a:rPr lang="fr-FR" sz="1800" dirty="0"/>
              <a:t>Spring 2025</a:t>
            </a:r>
            <a:endParaRPr lang="en-US" sz="1800" dirty="0"/>
          </a:p>
        </p:txBody>
      </p:sp>
      <p:sp>
        <p:nvSpPr>
          <p:cNvPr id="3" name="Subtitle 2"/>
          <p:cNvSpPr>
            <a:spLocks noGrp="1"/>
          </p:cNvSpPr>
          <p:nvPr>
            <p:ph type="subTitle" idx="1"/>
          </p:nvPr>
        </p:nvSpPr>
        <p:spPr/>
        <p:txBody>
          <a:bodyPr>
            <a:normAutofit/>
          </a:bodyPr>
          <a:lstStyle/>
          <a:p>
            <a:r>
              <a:rPr lang="en-US" dirty="0"/>
              <a:t>Ch. 4</a:t>
            </a:r>
          </a:p>
          <a:p>
            <a:r>
              <a:rPr lang="en-US" b="1" dirty="0"/>
              <a:t>The Solow growth model</a:t>
            </a:r>
          </a:p>
        </p:txBody>
      </p:sp>
    </p:spTree>
    <p:extLst>
      <p:ext uri="{BB962C8B-B14F-4D97-AF65-F5344CB8AC3E}">
        <p14:creationId xmlns:p14="http://schemas.microsoft.com/office/powerpoint/2010/main" val="1197401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Solow growth model</a:t>
            </a:r>
          </a:p>
        </p:txBody>
      </p:sp>
      <p:sp>
        <p:nvSpPr>
          <p:cNvPr id="3" name="Content Placeholder 2"/>
          <p:cNvSpPr>
            <a:spLocks noGrp="1"/>
          </p:cNvSpPr>
          <p:nvPr>
            <p:ph sz="quarter" idx="1"/>
          </p:nvPr>
        </p:nvSpPr>
        <p:spPr/>
        <p:txBody>
          <a:bodyPr>
            <a:normAutofit/>
          </a:bodyPr>
          <a:lstStyle/>
          <a:p>
            <a:r>
              <a:rPr lang="cs-CZ" dirty="0"/>
              <a:t>Robert </a:t>
            </a:r>
            <a:r>
              <a:rPr lang="en-US" dirty="0"/>
              <a:t>Solow 1956 </a:t>
            </a:r>
            <a:r>
              <a:rPr lang="cs-CZ" dirty="0"/>
              <a:t>(</a:t>
            </a:r>
            <a:r>
              <a:rPr lang="en-US" dirty="0"/>
              <a:t>Nobel Prize 1987)</a:t>
            </a:r>
          </a:p>
          <a:p>
            <a:r>
              <a:rPr lang="en-US" dirty="0"/>
              <a:t>Idea: </a:t>
            </a:r>
            <a:r>
              <a:rPr lang="en-US" dirty="0">
                <a:solidFill>
                  <a:srgbClr val="B83232"/>
                </a:solidFill>
              </a:rPr>
              <a:t>Capital accumulation</a:t>
            </a:r>
            <a:r>
              <a:rPr lang="en-US" dirty="0"/>
              <a:t> as source of growth</a:t>
            </a:r>
          </a:p>
          <a:p>
            <a:pPr lvl="1"/>
            <a:r>
              <a:rPr lang="en-US" dirty="0"/>
              <a:t>Moodle: paper from 1956, “A Contribution to the Theory of Economic Growth”</a:t>
            </a:r>
          </a:p>
          <a:p>
            <a:pPr lvl="1"/>
            <a:r>
              <a:rPr lang="en-US" dirty="0"/>
              <a:t>Nobel Speech and Press Release from 1987</a:t>
            </a:r>
          </a:p>
          <a:p>
            <a:pPr marL="0" indent="0">
              <a:buNone/>
            </a:pPr>
            <a:endParaRPr lang="en-US" dirty="0"/>
          </a:p>
          <a:p>
            <a:r>
              <a:rPr lang="en-US" dirty="0">
                <a:solidFill>
                  <a:srgbClr val="B83232"/>
                </a:solidFill>
              </a:rPr>
              <a:t>This chapter:</a:t>
            </a:r>
            <a:r>
              <a:rPr lang="en-US" dirty="0"/>
              <a:t> explain differences in capital per capita through </a:t>
            </a:r>
            <a:r>
              <a:rPr lang="en-US" dirty="0">
                <a:solidFill>
                  <a:srgbClr val="B83232"/>
                </a:solidFill>
              </a:rPr>
              <a:t>saving</a:t>
            </a:r>
            <a:r>
              <a:rPr lang="en-US" dirty="0"/>
              <a:t> and </a:t>
            </a:r>
            <a:r>
              <a:rPr lang="en-US" dirty="0">
                <a:solidFill>
                  <a:srgbClr val="B83232"/>
                </a:solidFill>
              </a:rPr>
              <a:t>investment</a:t>
            </a:r>
            <a:r>
              <a:rPr lang="en-US" dirty="0"/>
              <a:t> that leads to </a:t>
            </a:r>
            <a:r>
              <a:rPr lang="en-US" dirty="0">
                <a:solidFill>
                  <a:srgbClr val="B83232"/>
                </a:solidFill>
              </a:rPr>
              <a:t>capital accumulation.</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10</a:t>
            </a:fld>
            <a:r>
              <a:rPr lang="en-US"/>
              <a:t> ]</a:t>
            </a:r>
            <a:endParaRPr lang="en-US" dirty="0"/>
          </a:p>
        </p:txBody>
      </p:sp>
    </p:spTree>
    <p:extLst>
      <p:ext uri="{BB962C8B-B14F-4D97-AF65-F5344CB8AC3E}">
        <p14:creationId xmlns:p14="http://schemas.microsoft.com/office/powerpoint/2010/main" val="403711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dynamics</a:t>
            </a:r>
          </a:p>
        </p:txBody>
      </p:sp>
      <p:sp>
        <p:nvSpPr>
          <p:cNvPr id="3" name="Content Placeholder 2"/>
          <p:cNvSpPr>
            <a:spLocks noGrp="1"/>
          </p:cNvSpPr>
          <p:nvPr>
            <p:ph sz="quarter" idx="1"/>
          </p:nvPr>
        </p:nvSpPr>
        <p:spPr/>
        <p:txBody>
          <a:bodyPr>
            <a:normAutofit lnSpcReduction="10000"/>
          </a:bodyPr>
          <a:lstStyle/>
          <a:p>
            <a:r>
              <a:rPr lang="en-US" dirty="0"/>
              <a:t>We are moving from a static to a </a:t>
            </a:r>
            <a:r>
              <a:rPr lang="en-US" dirty="0">
                <a:solidFill>
                  <a:srgbClr val="B83232"/>
                </a:solidFill>
              </a:rPr>
              <a:t>dynamic model</a:t>
            </a:r>
          </a:p>
          <a:p>
            <a:pPr lvl="1"/>
            <a:r>
              <a:rPr lang="en-US" dirty="0">
                <a:solidFill>
                  <a:srgbClr val="B83232"/>
                </a:solidFill>
              </a:rPr>
              <a:t>At different points in time</a:t>
            </a:r>
            <a:r>
              <a:rPr lang="en-US" dirty="0">
                <a:solidFill>
                  <a:schemeClr val="tx1"/>
                </a:solidFill>
              </a:rPr>
              <a:t> </a:t>
            </a:r>
            <a:r>
              <a:rPr lang="en-US" dirty="0"/>
              <a:t>the economy will evolves differently</a:t>
            </a:r>
          </a:p>
          <a:p>
            <a:pPr marL="274320" lvl="1" indent="0">
              <a:buNone/>
            </a:pPr>
            <a:endParaRPr lang="en-US" dirty="0"/>
          </a:p>
          <a:p>
            <a:r>
              <a:rPr lang="en-US" dirty="0"/>
              <a:t>Dynamic structure of the model</a:t>
            </a:r>
          </a:p>
          <a:p>
            <a:pPr lvl="1"/>
            <a:r>
              <a:rPr lang="en-US" dirty="0"/>
              <a:t>Country starts with a given amount of capital = </a:t>
            </a:r>
            <a:r>
              <a:rPr lang="en-US" dirty="0">
                <a:solidFill>
                  <a:srgbClr val="B83232"/>
                </a:solidFill>
              </a:rPr>
              <a:t>initial condition</a:t>
            </a:r>
            <a:r>
              <a:rPr lang="en-US" dirty="0"/>
              <a:t>.</a:t>
            </a:r>
          </a:p>
          <a:p>
            <a:pPr lvl="1"/>
            <a:r>
              <a:rPr lang="en-US" dirty="0"/>
              <a:t>It accumulates it over time = moves along </a:t>
            </a:r>
            <a:r>
              <a:rPr lang="en-US" dirty="0">
                <a:solidFill>
                  <a:srgbClr val="B83232"/>
                </a:solidFill>
              </a:rPr>
              <a:t>a transition path</a:t>
            </a:r>
            <a:r>
              <a:rPr lang="en-US" dirty="0"/>
              <a:t>…</a:t>
            </a:r>
          </a:p>
          <a:p>
            <a:pPr lvl="1"/>
            <a:r>
              <a:rPr lang="en-US" dirty="0"/>
              <a:t>… and converges to a constant level of capital in the long run = </a:t>
            </a:r>
            <a:r>
              <a:rPr lang="en-US" dirty="0">
                <a:solidFill>
                  <a:srgbClr val="B83232"/>
                </a:solidFill>
              </a:rPr>
              <a:t>steady state</a:t>
            </a:r>
            <a:r>
              <a:rPr lang="en-US" dirty="0"/>
              <a:t>.</a:t>
            </a:r>
          </a:p>
          <a:p>
            <a:endParaRPr lang="en-US" dirty="0"/>
          </a:p>
          <a:p>
            <a:r>
              <a:rPr lang="en-US" dirty="0"/>
              <a:t>Are two economies different because they started at </a:t>
            </a:r>
            <a:r>
              <a:rPr lang="en-US" dirty="0">
                <a:solidFill>
                  <a:srgbClr val="B83232"/>
                </a:solidFill>
              </a:rPr>
              <a:t>different initial conditions</a:t>
            </a:r>
            <a:r>
              <a:rPr lang="en-US" dirty="0"/>
              <a:t>? Or because they have different </a:t>
            </a:r>
            <a:r>
              <a:rPr lang="en-US" dirty="0">
                <a:solidFill>
                  <a:srgbClr val="B83232"/>
                </a:solidFill>
              </a:rPr>
              <a:t>parameters</a:t>
            </a:r>
            <a:r>
              <a:rPr lang="en-US" dirty="0"/>
              <a:t> and are going to </a:t>
            </a:r>
            <a:r>
              <a:rPr lang="en-US" dirty="0">
                <a:solidFill>
                  <a:srgbClr val="B83232"/>
                </a:solidFill>
              </a:rPr>
              <a:t>different steady states</a:t>
            </a:r>
            <a:r>
              <a:rPr lang="en-US" dirty="0"/>
              <a:t>?</a:t>
            </a:r>
          </a:p>
          <a:p>
            <a:endParaRPr lang="en-US" dirty="0"/>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11</a:t>
            </a:fld>
            <a:r>
              <a:rPr lang="en-US"/>
              <a:t> ]</a:t>
            </a:r>
            <a:endParaRPr lang="en-US" dirty="0"/>
          </a:p>
        </p:txBody>
      </p:sp>
    </p:spTree>
    <p:extLst>
      <p:ext uri="{BB962C8B-B14F-4D97-AF65-F5344CB8AC3E}">
        <p14:creationId xmlns:p14="http://schemas.microsoft.com/office/powerpoint/2010/main" val="427100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ACFF9-090F-6498-B457-9D71AC5795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C51CE1-3708-7CED-7F01-0F87CD9444FB}"/>
              </a:ext>
            </a:extLst>
          </p:cNvPr>
          <p:cNvSpPr>
            <a:spLocks noGrp="1"/>
          </p:cNvSpPr>
          <p:nvPr>
            <p:ph type="title"/>
          </p:nvPr>
        </p:nvSpPr>
        <p:spPr/>
        <p:txBody>
          <a:bodyPr/>
          <a:lstStyle/>
          <a:p>
            <a:r>
              <a:rPr lang="en-US" dirty="0"/>
              <a:t>Economic dynamics</a:t>
            </a:r>
          </a:p>
        </p:txBody>
      </p:sp>
      <p:sp>
        <p:nvSpPr>
          <p:cNvPr id="3" name="Content Placeholder 2">
            <a:extLst>
              <a:ext uri="{FF2B5EF4-FFF2-40B4-BE49-F238E27FC236}">
                <a16:creationId xmlns:a16="http://schemas.microsoft.com/office/drawing/2014/main" id="{6BAB0C0C-16D1-4769-4100-FEDEF9944FE5}"/>
              </a:ext>
            </a:extLst>
          </p:cNvPr>
          <p:cNvSpPr>
            <a:spLocks noGrp="1"/>
          </p:cNvSpPr>
          <p:nvPr>
            <p:ph sz="quarter" idx="1"/>
          </p:nvPr>
        </p:nvSpPr>
        <p:spPr/>
        <p:txBody>
          <a:bodyPr>
            <a:normAutofit/>
          </a:bodyPr>
          <a:lstStyle/>
          <a:p>
            <a:r>
              <a:rPr lang="en-US" dirty="0"/>
              <a:t>Steady state and dynamics to steady state will depend on the </a:t>
            </a:r>
            <a:r>
              <a:rPr lang="en-US" dirty="0">
                <a:solidFill>
                  <a:srgbClr val="B83232"/>
                </a:solidFill>
              </a:rPr>
              <a:t>saving rate</a:t>
            </a:r>
            <a:r>
              <a:rPr lang="en-US" dirty="0"/>
              <a:t> = fraction of income not consumed but saved and used as investment</a:t>
            </a:r>
          </a:p>
          <a:p>
            <a:pPr marL="0" indent="0">
              <a:buNone/>
            </a:pPr>
            <a:endParaRPr lang="en-US" dirty="0"/>
          </a:p>
          <a:p>
            <a:r>
              <a:rPr lang="en-US" dirty="0">
                <a:solidFill>
                  <a:srgbClr val="B83232"/>
                </a:solidFill>
              </a:rPr>
              <a:t>Intertemporal decision-making</a:t>
            </a:r>
          </a:p>
          <a:p>
            <a:pPr lvl="1"/>
            <a:r>
              <a:rPr lang="en-US" dirty="0"/>
              <a:t>Decisions today affect the economy in the future</a:t>
            </a:r>
          </a:p>
          <a:p>
            <a:pPr lvl="1"/>
            <a:r>
              <a:rPr lang="en-US" dirty="0"/>
              <a:t>E.g., saving decision this period affects how much can be produced in the next period.</a:t>
            </a:r>
          </a:p>
          <a:p>
            <a:pPr lvl="1"/>
            <a:r>
              <a:rPr lang="en-US" dirty="0"/>
              <a:t>Very important in macroeconomics!</a:t>
            </a:r>
          </a:p>
        </p:txBody>
      </p:sp>
      <p:sp>
        <p:nvSpPr>
          <p:cNvPr id="4" name="Slide Number Placeholder 3">
            <a:extLst>
              <a:ext uri="{FF2B5EF4-FFF2-40B4-BE49-F238E27FC236}">
                <a16:creationId xmlns:a16="http://schemas.microsoft.com/office/drawing/2014/main" id="{B79EC73F-4996-A8D9-F598-58DB0B3F2CEB}"/>
              </a:ext>
            </a:extLst>
          </p:cNvPr>
          <p:cNvSpPr>
            <a:spLocks noGrp="1"/>
          </p:cNvSpPr>
          <p:nvPr>
            <p:ph type="sldNum" sz="quarter" idx="12"/>
          </p:nvPr>
        </p:nvSpPr>
        <p:spPr/>
        <p:txBody>
          <a:bodyPr/>
          <a:lstStyle/>
          <a:p>
            <a:r>
              <a:rPr lang="en-US"/>
              <a:t>[ </a:t>
            </a:r>
            <a:fld id="{20935799-1D9E-4510-B317-BE6250590C04}" type="slidenum">
              <a:rPr lang="en-US" smtClean="0"/>
              <a:pPr/>
              <a:t>12</a:t>
            </a:fld>
            <a:r>
              <a:rPr lang="en-US"/>
              <a:t> ]</a:t>
            </a:r>
            <a:endParaRPr lang="en-US" dirty="0"/>
          </a:p>
        </p:txBody>
      </p:sp>
    </p:spTree>
    <p:extLst>
      <p:ext uri="{BB962C8B-B14F-4D97-AF65-F5344CB8AC3E}">
        <p14:creationId xmlns:p14="http://schemas.microsoft.com/office/powerpoint/2010/main" val="172543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
          </p:nvPr>
        </p:nvSpPr>
        <p:spPr/>
        <p:txBody>
          <a:bodyPr/>
          <a:lstStyle/>
          <a:p>
            <a:pPr marL="514350" indent="-514350">
              <a:buFont typeface="+mj-lt"/>
              <a:buAutoNum type="arabicPeriod"/>
            </a:pPr>
            <a:r>
              <a:rPr lang="en-US" dirty="0"/>
              <a:t>Empirical evidence</a:t>
            </a:r>
          </a:p>
          <a:p>
            <a:pPr marL="514350" indent="-514350">
              <a:buFont typeface="+mj-lt"/>
              <a:buAutoNum type="arabicPeriod"/>
            </a:pPr>
            <a:r>
              <a:rPr lang="en-US" dirty="0">
                <a:solidFill>
                  <a:srgbClr val="B83232"/>
                </a:solidFill>
              </a:rPr>
              <a:t>Setting up the Solow growth model</a:t>
            </a:r>
          </a:p>
          <a:p>
            <a:pPr marL="514350" indent="-514350">
              <a:buFont typeface="+mj-lt"/>
              <a:buAutoNum type="arabicPeriod"/>
            </a:pPr>
            <a:r>
              <a:rPr lang="en-US" dirty="0"/>
              <a:t>Saving, investment, and the real interest rate</a:t>
            </a:r>
          </a:p>
          <a:p>
            <a:pPr marL="514350" indent="-514350">
              <a:buFont typeface="+mj-lt"/>
              <a:buAutoNum type="arabicPeriod"/>
            </a:pPr>
            <a:r>
              <a:rPr lang="en-US" dirty="0"/>
              <a:t>Solving the Solow growth model</a:t>
            </a:r>
          </a:p>
          <a:p>
            <a:pPr marL="788670" lvl="1" indent="-514350">
              <a:buFont typeface="+mj-lt"/>
              <a:buAutoNum type="arabicPeriod"/>
            </a:pPr>
            <a:r>
              <a:rPr lang="en-US" dirty="0"/>
              <a:t>Transition dynamics</a:t>
            </a:r>
          </a:p>
          <a:p>
            <a:pPr marL="788670" lvl="1" indent="-514350">
              <a:buFont typeface="+mj-lt"/>
              <a:buAutoNum type="arabicPeriod"/>
            </a:pPr>
            <a:r>
              <a:rPr lang="en-US" dirty="0"/>
              <a:t>Steady state analysis, comparative statics</a:t>
            </a:r>
          </a:p>
          <a:p>
            <a:pPr marL="514350" indent="-514350">
              <a:buFont typeface="+mj-lt"/>
              <a:buAutoNum type="arabicPeriod"/>
            </a:pPr>
            <a:r>
              <a:rPr lang="en-US" dirty="0"/>
              <a:t>Predictions of the model and empirical evidence</a:t>
            </a:r>
          </a:p>
          <a:p>
            <a:pPr marL="514350" indent="-514350">
              <a:buFont typeface="+mj-lt"/>
              <a:buAutoNum type="arabicPeriod"/>
            </a:pPr>
            <a:r>
              <a:rPr lang="en-US" dirty="0"/>
              <a:t>Lessons and deficiencies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13</a:t>
            </a:fld>
            <a:r>
              <a:rPr lang="en-US"/>
              <a:t> ]</a:t>
            </a:r>
            <a:endParaRPr lang="en-US" dirty="0"/>
          </a:p>
        </p:txBody>
      </p:sp>
    </p:spTree>
    <p:extLst>
      <p:ext uri="{BB962C8B-B14F-4D97-AF65-F5344CB8AC3E}">
        <p14:creationId xmlns:p14="http://schemas.microsoft.com/office/powerpoint/2010/main" val="3157979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dynamics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066800"/>
                <a:ext cx="8382000" cy="5181600"/>
              </a:xfrm>
            </p:spPr>
            <p:txBody>
              <a:bodyPr>
                <a:normAutofit fontScale="85000" lnSpcReduction="20000"/>
              </a:bodyPr>
              <a:lstStyle/>
              <a:p>
                <a:r>
                  <a:rPr lang="en-US" dirty="0"/>
                  <a:t>Time divided into periods</a:t>
                </a:r>
              </a:p>
              <a:p>
                <a:pPr lvl="1"/>
                <a14:m>
                  <m:oMath xmlns:m="http://schemas.openxmlformats.org/officeDocument/2006/math">
                    <m:r>
                      <a:rPr lang="en-US" b="0" i="1" smtClean="0">
                        <a:solidFill>
                          <a:srgbClr val="B83232"/>
                        </a:solidFill>
                        <a:latin typeface="Cambria Math"/>
                        <a:ea typeface="Cambria Math"/>
                      </a:rPr>
                      <m:t>𝑡</m:t>
                    </m:r>
                    <m:r>
                      <a:rPr lang="en-US" b="0" i="1" smtClean="0">
                        <a:solidFill>
                          <a:srgbClr val="B83232"/>
                        </a:solidFill>
                        <a:latin typeface="Cambria Math"/>
                        <a:ea typeface="Cambria Math"/>
                      </a:rPr>
                      <m:t>=0, 1, 2, 3,…</m:t>
                    </m:r>
                  </m:oMath>
                </a14:m>
                <a:r>
                  <a:rPr lang="en-US" dirty="0"/>
                  <a:t>  (years, quarters, decades, now vs. later)</a:t>
                </a:r>
              </a:p>
              <a:p>
                <a:pPr marL="274320" lvl="1" indent="0">
                  <a:buNone/>
                </a:pPr>
                <a:endParaRPr lang="en-US" dirty="0"/>
              </a:p>
              <a:p>
                <a:r>
                  <a:rPr lang="en-US" dirty="0"/>
                  <a:t>In every period </a:t>
                </a:r>
                <a14:m>
                  <m:oMath xmlns:m="http://schemas.openxmlformats.org/officeDocument/2006/math">
                    <m:r>
                      <a:rPr lang="en-US" i="1">
                        <a:solidFill>
                          <a:srgbClr val="B83232"/>
                        </a:solidFill>
                        <a:latin typeface="Cambria Math"/>
                        <a:ea typeface="Cambria Math"/>
                      </a:rPr>
                      <m:t>𝑡</m:t>
                    </m:r>
                  </m:oMath>
                </a14:m>
                <a:endParaRPr lang="en-US" dirty="0"/>
              </a:p>
              <a:p>
                <a:pPr lvl="1"/>
                <a:r>
                  <a:rPr lang="en-US" dirty="0"/>
                  <a:t>The economy begins in a particular </a:t>
                </a:r>
                <a:r>
                  <a:rPr lang="en-US" dirty="0">
                    <a:solidFill>
                      <a:srgbClr val="B83232"/>
                    </a:solidFill>
                  </a:rPr>
                  <a:t>state</a:t>
                </a:r>
              </a:p>
              <a:p>
                <a:pPr lvl="2"/>
                <a:r>
                  <a:rPr lang="en-US" dirty="0"/>
                  <a:t>Stock of capital accumulated from the past</a:t>
                </a:r>
              </a:p>
              <a:p>
                <a:pPr marL="868680" lvl="3" indent="0">
                  <a:buNone/>
                </a:pPr>
                <a:r>
                  <a:rPr lang="en-US" dirty="0"/>
                  <a:t>(Or: Level of knowledge accumulated until today, stock of unemployed people…)</a:t>
                </a:r>
              </a:p>
              <a:p>
                <a:pPr lvl="1"/>
                <a:r>
                  <a:rPr lang="en-US" dirty="0">
                    <a:solidFill>
                      <a:srgbClr val="B83232"/>
                    </a:solidFill>
                  </a:rPr>
                  <a:t>Decisions of economic agents: </a:t>
                </a:r>
                <a:r>
                  <a:rPr lang="en-US" dirty="0"/>
                  <a:t>Production, consumption, government action etc. occur</a:t>
                </a:r>
              </a:p>
              <a:p>
                <a:pPr lvl="2"/>
                <a:r>
                  <a:rPr lang="en-US" dirty="0">
                    <a:solidFill>
                      <a:schemeClr val="tx2"/>
                    </a:solidFill>
                  </a:rPr>
                  <a:t>Function of the </a:t>
                </a:r>
                <a:r>
                  <a:rPr lang="en-US" dirty="0">
                    <a:solidFill>
                      <a:srgbClr val="B83232"/>
                    </a:solidFill>
                  </a:rPr>
                  <a:t>state this period</a:t>
                </a:r>
                <a:endParaRPr lang="en-US" dirty="0">
                  <a:solidFill>
                    <a:schemeClr val="tx2"/>
                  </a:solidFill>
                </a:endParaRPr>
              </a:p>
              <a:p>
                <a:pPr lvl="2"/>
                <a:r>
                  <a:rPr lang="en-US" dirty="0">
                    <a:solidFill>
                      <a:schemeClr val="tx2"/>
                    </a:solidFill>
                  </a:rPr>
                  <a:t>Determines the </a:t>
                </a:r>
                <a:r>
                  <a:rPr lang="en-US" dirty="0">
                    <a:solidFill>
                      <a:srgbClr val="B83232"/>
                    </a:solidFill>
                  </a:rPr>
                  <a:t>state </a:t>
                </a:r>
                <a:r>
                  <a:rPr lang="en-US" dirty="0">
                    <a:solidFill>
                      <a:schemeClr val="tx2"/>
                    </a:solidFill>
                  </a:rPr>
                  <a:t>next</a:t>
                </a:r>
                <a:r>
                  <a:rPr lang="en-US" dirty="0"/>
                  <a:t> </a:t>
                </a:r>
                <a:r>
                  <a:rPr lang="en-US" dirty="0">
                    <a:solidFill>
                      <a:schemeClr val="tx2"/>
                    </a:solidFill>
                  </a:rPr>
                  <a:t>period</a:t>
                </a:r>
              </a:p>
              <a:p>
                <a:pPr marL="594360" lvl="2" indent="0">
                  <a:buNone/>
                </a:pPr>
                <a:endParaRPr lang="en-US" dirty="0">
                  <a:solidFill>
                    <a:schemeClr val="tx2"/>
                  </a:solidFill>
                </a:endParaRPr>
              </a:p>
              <a:p>
                <a:r>
                  <a:rPr lang="en-US" dirty="0"/>
                  <a:t>A rule for how the economy evolves into next period </a:t>
                </a:r>
                <a14:m>
                  <m:oMath xmlns:m="http://schemas.openxmlformats.org/officeDocument/2006/math">
                    <m:r>
                      <a:rPr lang="en-US" i="1">
                        <a:solidFill>
                          <a:srgbClr val="B83232"/>
                        </a:solidFill>
                        <a:latin typeface="Cambria Math"/>
                        <a:ea typeface="Cambria Math"/>
                      </a:rPr>
                      <m:t>𝑡</m:t>
                    </m:r>
                    <m:r>
                      <a:rPr lang="en-US" b="0" i="1" smtClean="0">
                        <a:solidFill>
                          <a:srgbClr val="B83232"/>
                        </a:solidFill>
                        <a:latin typeface="Cambria Math"/>
                        <a:ea typeface="Cambria Math"/>
                      </a:rPr>
                      <m:t>+1</m:t>
                    </m:r>
                  </m:oMath>
                </a14:m>
                <a:endParaRPr lang="en-US" dirty="0"/>
              </a:p>
              <a:p>
                <a:pPr lvl="1"/>
                <a:r>
                  <a:rPr lang="en-US" dirty="0">
                    <a:solidFill>
                      <a:srgbClr val="B83232"/>
                    </a:solidFill>
                  </a:rPr>
                  <a:t>Law of motion</a:t>
                </a:r>
                <a:r>
                  <a:rPr lang="en-US" dirty="0"/>
                  <a:t> for the state variables describes what the </a:t>
                </a:r>
                <a:r>
                  <a:rPr lang="en-US" dirty="0">
                    <a:solidFill>
                      <a:srgbClr val="B83232"/>
                    </a:solidFill>
                  </a:rPr>
                  <a:t>state next period</a:t>
                </a:r>
                <a:r>
                  <a:rPr lang="en-US" dirty="0"/>
                  <a:t> will be, given </a:t>
                </a:r>
                <a:r>
                  <a:rPr lang="en-US" dirty="0">
                    <a:solidFill>
                      <a:srgbClr val="B83232"/>
                    </a:solidFill>
                  </a:rPr>
                  <a:t>decisions</a:t>
                </a:r>
                <a:r>
                  <a:rPr lang="en-US" dirty="0"/>
                  <a:t> made </a:t>
                </a:r>
                <a:r>
                  <a:rPr lang="en-US" dirty="0">
                    <a:solidFill>
                      <a:srgbClr val="B83232"/>
                    </a:solidFill>
                  </a:rPr>
                  <a:t>this period</a:t>
                </a:r>
                <a:r>
                  <a:rPr lang="en-US" dirty="0"/>
                  <a:t>.</a:t>
                </a:r>
              </a:p>
              <a:p>
                <a:pPr lvl="1"/>
                <a:r>
                  <a:rPr lang="en-US" dirty="0">
                    <a:solidFill>
                      <a:srgbClr val="B83232"/>
                    </a:solidFill>
                  </a:rPr>
                  <a:t>Law of motion</a:t>
                </a:r>
                <a:r>
                  <a:rPr lang="en-US" dirty="0"/>
                  <a:t> for the state variables describes what the </a:t>
                </a:r>
                <a:r>
                  <a:rPr lang="en-US" dirty="0">
                    <a:solidFill>
                      <a:srgbClr val="B83232"/>
                    </a:solidFill>
                  </a:rPr>
                  <a:t>state next period </a:t>
                </a:r>
                <a:r>
                  <a:rPr lang="en-US" dirty="0"/>
                  <a:t>will be, </a:t>
                </a:r>
                <a:r>
                  <a:rPr lang="en-US" i="1" dirty="0"/>
                  <a:t>given the </a:t>
                </a:r>
                <a:r>
                  <a:rPr lang="en-US" i="1" dirty="0">
                    <a:solidFill>
                      <a:srgbClr val="B83232"/>
                    </a:solidFill>
                  </a:rPr>
                  <a:t>state</a:t>
                </a:r>
                <a:r>
                  <a:rPr lang="en-US" i="1" dirty="0"/>
                  <a:t> </a:t>
                </a:r>
                <a:r>
                  <a:rPr lang="en-US" i="1" dirty="0">
                    <a:solidFill>
                      <a:srgbClr val="B83232"/>
                    </a:solidFill>
                  </a:rPr>
                  <a:t>this period</a:t>
                </a:r>
                <a:r>
                  <a:rPr lang="en-US" dirty="0"/>
                  <a:t>.</a:t>
                </a:r>
              </a:p>
              <a:p>
                <a:pPr lvl="2"/>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066800"/>
                <a:ext cx="8382000" cy="5181600"/>
              </a:xfrm>
              <a:blipFill>
                <a:blip r:embed="rId2"/>
                <a:stretch>
                  <a:fillRect l="-455" t="-2200" r="-151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14</a:t>
            </a:fld>
            <a:r>
              <a:rPr lang="en-US"/>
              <a:t> ]</a:t>
            </a:r>
            <a:endParaRPr lang="en-US" dirty="0"/>
          </a:p>
        </p:txBody>
      </p:sp>
    </p:spTree>
    <p:extLst>
      <p:ext uri="{BB962C8B-B14F-4D97-AF65-F5344CB8AC3E}">
        <p14:creationId xmlns:p14="http://schemas.microsoft.com/office/powerpoint/2010/main" val="109180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of the model – sketch </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15</a:t>
            </a:fld>
            <a:r>
              <a:rPr lang="en-US"/>
              <a:t> ]</a:t>
            </a:r>
            <a:endParaRPr lang="en-US" dirty="0"/>
          </a:p>
        </p:txBody>
      </p:sp>
      <p:grpSp>
        <p:nvGrpSpPr>
          <p:cNvPr id="21" name="Group 20"/>
          <p:cNvGrpSpPr/>
          <p:nvPr/>
        </p:nvGrpSpPr>
        <p:grpSpPr>
          <a:xfrm>
            <a:off x="3272014" y="1370068"/>
            <a:ext cx="5114374" cy="473227"/>
            <a:chOff x="3272014" y="1370068"/>
            <a:chExt cx="5114374" cy="473227"/>
          </a:xfrm>
        </p:grpSpPr>
        <p:sp>
          <p:nvSpPr>
            <p:cNvPr id="5" name="TextBox 4"/>
            <p:cNvSpPr txBox="1"/>
            <p:nvPr/>
          </p:nvSpPr>
          <p:spPr>
            <a:xfrm>
              <a:off x="7557315" y="1381630"/>
              <a:ext cx="829073" cy="461665"/>
            </a:xfrm>
            <a:prstGeom prst="rect">
              <a:avLst/>
            </a:prstGeom>
            <a:noFill/>
          </p:spPr>
          <p:txBody>
            <a:bodyPr wrap="none" rtlCol="0">
              <a:spAutoFit/>
            </a:bodyPr>
            <a:lstStyle/>
            <a:p>
              <a:r>
                <a:rPr lang="en-US" sz="2400" dirty="0"/>
                <a:t>labor</a:t>
              </a:r>
            </a:p>
          </p:txBody>
        </p:sp>
        <p:sp>
          <p:nvSpPr>
            <p:cNvPr id="6" name="TextBox 5"/>
            <p:cNvSpPr txBox="1"/>
            <p:nvPr/>
          </p:nvSpPr>
          <p:spPr>
            <a:xfrm>
              <a:off x="3272014" y="1370068"/>
              <a:ext cx="970330" cy="461665"/>
            </a:xfrm>
            <a:prstGeom prst="rect">
              <a:avLst/>
            </a:prstGeom>
            <a:noFill/>
          </p:spPr>
          <p:txBody>
            <a:bodyPr wrap="none" rtlCol="0">
              <a:spAutoFit/>
            </a:bodyPr>
            <a:lstStyle/>
            <a:p>
              <a:r>
                <a:rPr lang="en-US" sz="2400" dirty="0"/>
                <a:t>capital</a:t>
              </a:r>
            </a:p>
          </p:txBody>
        </p:sp>
      </p:grpSp>
      <p:grpSp>
        <p:nvGrpSpPr>
          <p:cNvPr id="25" name="Group 24"/>
          <p:cNvGrpSpPr/>
          <p:nvPr/>
        </p:nvGrpSpPr>
        <p:grpSpPr>
          <a:xfrm>
            <a:off x="6287638" y="4478709"/>
            <a:ext cx="2439088" cy="1255821"/>
            <a:chOff x="5813162" y="4863477"/>
            <a:chExt cx="2439088" cy="1255821"/>
          </a:xfrm>
        </p:grpSpPr>
        <p:sp>
          <p:nvSpPr>
            <p:cNvPr id="10" name="Right Arrow 9"/>
            <p:cNvSpPr/>
            <p:nvPr/>
          </p:nvSpPr>
          <p:spPr>
            <a:xfrm rot="3155226">
              <a:off x="5566274" y="5110365"/>
              <a:ext cx="978408" cy="484632"/>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51757" y="5657633"/>
              <a:ext cx="1800493" cy="461665"/>
            </a:xfrm>
            <a:prstGeom prst="rect">
              <a:avLst/>
            </a:prstGeom>
            <a:noFill/>
          </p:spPr>
          <p:txBody>
            <a:bodyPr wrap="none" rtlCol="0">
              <a:spAutoFit/>
            </a:bodyPr>
            <a:lstStyle/>
            <a:p>
              <a:r>
                <a:rPr lang="en-US" sz="2400" dirty="0"/>
                <a:t>consumption</a:t>
              </a:r>
            </a:p>
          </p:txBody>
        </p:sp>
      </p:grpSp>
      <p:grpSp>
        <p:nvGrpSpPr>
          <p:cNvPr id="27" name="Group 26"/>
          <p:cNvGrpSpPr/>
          <p:nvPr/>
        </p:nvGrpSpPr>
        <p:grpSpPr>
          <a:xfrm>
            <a:off x="2762090" y="4466194"/>
            <a:ext cx="2127124" cy="1263968"/>
            <a:chOff x="2438400" y="4855329"/>
            <a:chExt cx="2127124" cy="1263968"/>
          </a:xfrm>
        </p:grpSpPr>
        <p:sp>
          <p:nvSpPr>
            <p:cNvPr id="12" name="Right Arrow 11"/>
            <p:cNvSpPr/>
            <p:nvPr/>
          </p:nvSpPr>
          <p:spPr>
            <a:xfrm rot="7275092">
              <a:off x="3834004" y="5102217"/>
              <a:ext cx="978408" cy="484632"/>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438400" y="5657632"/>
              <a:ext cx="1539589" cy="461665"/>
            </a:xfrm>
            <a:prstGeom prst="rect">
              <a:avLst/>
            </a:prstGeom>
            <a:noFill/>
          </p:spPr>
          <p:txBody>
            <a:bodyPr wrap="none" rtlCol="0">
              <a:spAutoFit/>
            </a:bodyPr>
            <a:lstStyle/>
            <a:p>
              <a:r>
                <a:rPr lang="en-US" sz="2400" dirty="0"/>
                <a:t>investment</a:t>
              </a:r>
            </a:p>
          </p:txBody>
        </p:sp>
      </p:grpSp>
      <p:grpSp>
        <p:nvGrpSpPr>
          <p:cNvPr id="23" name="Group 22"/>
          <p:cNvGrpSpPr/>
          <p:nvPr/>
        </p:nvGrpSpPr>
        <p:grpSpPr>
          <a:xfrm>
            <a:off x="3929702" y="1833265"/>
            <a:ext cx="3981451" cy="1408221"/>
            <a:chOff x="3298197" y="1798651"/>
            <a:chExt cx="3981451" cy="1408221"/>
          </a:xfrm>
        </p:grpSpPr>
        <p:sp>
          <p:nvSpPr>
            <p:cNvPr id="8" name="Right Arrow 7"/>
            <p:cNvSpPr/>
            <p:nvPr/>
          </p:nvSpPr>
          <p:spPr>
            <a:xfrm rot="3155226">
              <a:off x="3051309" y="2045539"/>
              <a:ext cx="978408" cy="484632"/>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7275092">
              <a:off x="6548128" y="2054217"/>
              <a:ext cx="978408" cy="484632"/>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657600" y="2745207"/>
              <a:ext cx="3018840" cy="461665"/>
            </a:xfrm>
            <a:prstGeom prst="rect">
              <a:avLst/>
            </a:prstGeom>
            <a:noFill/>
          </p:spPr>
          <p:txBody>
            <a:bodyPr wrap="none" rtlCol="0">
              <a:spAutoFit/>
            </a:bodyPr>
            <a:lstStyle/>
            <a:p>
              <a:r>
                <a:rPr lang="en-US" sz="2400" dirty="0"/>
                <a:t>production technology</a:t>
              </a:r>
            </a:p>
          </p:txBody>
        </p:sp>
      </p:grpSp>
      <p:grpSp>
        <p:nvGrpSpPr>
          <p:cNvPr id="24" name="Group 23"/>
          <p:cNvGrpSpPr/>
          <p:nvPr/>
        </p:nvGrpSpPr>
        <p:grpSpPr>
          <a:xfrm>
            <a:off x="5077563" y="3354451"/>
            <a:ext cx="1021433" cy="1467264"/>
            <a:chOff x="4609330" y="3409536"/>
            <a:chExt cx="1021433" cy="1467264"/>
          </a:xfrm>
        </p:grpSpPr>
        <p:sp>
          <p:nvSpPr>
            <p:cNvPr id="7" name="TextBox 6"/>
            <p:cNvSpPr txBox="1"/>
            <p:nvPr/>
          </p:nvSpPr>
          <p:spPr>
            <a:xfrm>
              <a:off x="4609330" y="4415135"/>
              <a:ext cx="1021433" cy="461665"/>
            </a:xfrm>
            <a:prstGeom prst="rect">
              <a:avLst/>
            </a:prstGeom>
            <a:noFill/>
          </p:spPr>
          <p:txBody>
            <a:bodyPr wrap="none" rtlCol="0">
              <a:spAutoFit/>
            </a:bodyPr>
            <a:lstStyle/>
            <a:p>
              <a:r>
                <a:rPr lang="en-US" sz="2400" dirty="0"/>
                <a:t>output</a:t>
              </a:r>
            </a:p>
          </p:txBody>
        </p:sp>
        <p:sp>
          <p:nvSpPr>
            <p:cNvPr id="15" name="Right Arrow 14"/>
            <p:cNvSpPr/>
            <p:nvPr/>
          </p:nvSpPr>
          <p:spPr>
            <a:xfrm rot="5400000">
              <a:off x="4680607" y="3656424"/>
              <a:ext cx="978408" cy="484632"/>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43617" y="1577467"/>
            <a:ext cx="1658146" cy="1200329"/>
          </a:xfrm>
          <a:prstGeom prst="rect">
            <a:avLst/>
          </a:prstGeom>
          <a:noFill/>
        </p:spPr>
        <p:txBody>
          <a:bodyPr wrap="none" rtlCol="0">
            <a:spAutoFit/>
          </a:bodyPr>
          <a:lstStyle/>
          <a:p>
            <a:pPr algn="ctr"/>
            <a:r>
              <a:rPr lang="en-US" sz="2400" dirty="0"/>
              <a:t>new capital </a:t>
            </a:r>
          </a:p>
          <a:p>
            <a:pPr algn="ctr"/>
            <a:r>
              <a:rPr lang="en-US" sz="2400" dirty="0"/>
              <a:t>for next </a:t>
            </a:r>
          </a:p>
          <a:p>
            <a:pPr algn="ctr"/>
            <a:r>
              <a:rPr lang="en-US" sz="2400" dirty="0"/>
              <a:t>period</a:t>
            </a:r>
          </a:p>
        </p:txBody>
      </p:sp>
      <p:sp>
        <p:nvSpPr>
          <p:cNvPr id="17" name="Right Arrow 16"/>
          <p:cNvSpPr/>
          <p:nvPr/>
        </p:nvSpPr>
        <p:spPr>
          <a:xfrm rot="14011819">
            <a:off x="105709" y="4128963"/>
            <a:ext cx="3148333" cy="380427"/>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405302" y="3546916"/>
            <a:ext cx="1733423" cy="461665"/>
          </a:xfrm>
          <a:prstGeom prst="rect">
            <a:avLst/>
          </a:prstGeom>
          <a:noFill/>
        </p:spPr>
        <p:txBody>
          <a:bodyPr wrap="none" rtlCol="0">
            <a:spAutoFit/>
          </a:bodyPr>
          <a:lstStyle/>
          <a:p>
            <a:r>
              <a:rPr lang="en-US" sz="2400" dirty="0"/>
              <a:t>depreciation</a:t>
            </a:r>
          </a:p>
        </p:txBody>
      </p:sp>
      <mc:AlternateContent xmlns:mc="http://schemas.openxmlformats.org/markup-compatibility/2006" xmlns:a14="http://schemas.microsoft.com/office/drawing/2010/main">
        <mc:Choice Requires="a14">
          <p:sp>
            <p:nvSpPr>
              <p:cNvPr id="3" name="TextBox 2"/>
              <p:cNvSpPr txBox="1"/>
              <p:nvPr/>
            </p:nvSpPr>
            <p:spPr>
              <a:xfrm>
                <a:off x="3400010" y="1005608"/>
                <a:ext cx="5779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B83232"/>
                              </a:solidFill>
                              <a:latin typeface="Cambria Math" panose="02040503050406030204" pitchFamily="18" charset="0"/>
                            </a:rPr>
                          </m:ctrlPr>
                        </m:sSubPr>
                        <m:e>
                          <m:r>
                            <a:rPr lang="en-US" sz="2400" b="0" i="1" smtClean="0">
                              <a:solidFill>
                                <a:srgbClr val="B83232"/>
                              </a:solidFill>
                              <a:latin typeface="Cambria Math"/>
                            </a:rPr>
                            <m:t>𝐾</m:t>
                          </m:r>
                        </m:e>
                        <m:sub>
                          <m:r>
                            <a:rPr lang="en-US" sz="2400" b="0" i="1" smtClean="0">
                              <a:solidFill>
                                <a:srgbClr val="B83232"/>
                              </a:solidFill>
                              <a:latin typeface="Cambria Math"/>
                            </a:rPr>
                            <m:t>𝑡</m:t>
                          </m:r>
                        </m:sub>
                      </m:sSub>
                    </m:oMath>
                  </m:oMathPara>
                </a14:m>
                <a:endParaRPr lang="en-US" sz="2400" dirty="0">
                  <a:solidFill>
                    <a:srgbClr val="B83232"/>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00010" y="1005608"/>
                <a:ext cx="577979" cy="461665"/>
              </a:xfrm>
              <a:prstGeom prst="rect">
                <a:avLst/>
              </a:prstGeom>
              <a:blipFill>
                <a:blip r:embed="rId2"/>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859106" y="2404952"/>
                <a:ext cx="142853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B83232"/>
                          </a:solidFill>
                          <a:latin typeface="Cambria Math"/>
                        </a:rPr>
                        <m:t>𝐹</m:t>
                      </m:r>
                      <m:d>
                        <m:dPr>
                          <m:ctrlPr>
                            <a:rPr lang="en-US" sz="2400" i="1">
                              <a:solidFill>
                                <a:srgbClr val="B83232"/>
                              </a:solidFill>
                              <a:latin typeface="Cambria Math" panose="02040503050406030204" pitchFamily="18" charset="0"/>
                            </a:rPr>
                          </m:ctrlPr>
                        </m:dPr>
                        <m:e>
                          <m:sSub>
                            <m:sSubPr>
                              <m:ctrlPr>
                                <a:rPr lang="en-US" sz="2400" i="1">
                                  <a:solidFill>
                                    <a:srgbClr val="B83232"/>
                                  </a:solidFill>
                                  <a:latin typeface="Cambria Math" panose="02040503050406030204" pitchFamily="18" charset="0"/>
                                </a:rPr>
                              </m:ctrlPr>
                            </m:sSubPr>
                            <m:e>
                              <m:r>
                                <a:rPr lang="en-US" sz="2400" i="1">
                                  <a:solidFill>
                                    <a:srgbClr val="B83232"/>
                                  </a:solidFill>
                                  <a:latin typeface="Cambria Math"/>
                                </a:rPr>
                                <m:t>𝐾</m:t>
                              </m:r>
                            </m:e>
                            <m:sub>
                              <m:r>
                                <a:rPr lang="en-US" sz="2400" i="1">
                                  <a:solidFill>
                                    <a:srgbClr val="B83232"/>
                                  </a:solidFill>
                                  <a:latin typeface="Cambria Math"/>
                                </a:rPr>
                                <m:t>𝑡</m:t>
                              </m:r>
                            </m:sub>
                          </m:sSub>
                          <m:r>
                            <a:rPr lang="en-US" sz="2400" i="1">
                              <a:solidFill>
                                <a:srgbClr val="B83232"/>
                              </a:solidFill>
                              <a:latin typeface="Cambria Math"/>
                            </a:rPr>
                            <m:t>,</m:t>
                          </m:r>
                          <m:sSub>
                            <m:sSubPr>
                              <m:ctrlPr>
                                <a:rPr lang="en-US" sz="2400" i="1">
                                  <a:solidFill>
                                    <a:srgbClr val="B83232"/>
                                  </a:solidFill>
                                  <a:latin typeface="Cambria Math" panose="02040503050406030204" pitchFamily="18" charset="0"/>
                                </a:rPr>
                              </m:ctrlPr>
                            </m:sSubPr>
                            <m:e>
                              <m:r>
                                <a:rPr lang="en-US" sz="2400" i="1">
                                  <a:solidFill>
                                    <a:srgbClr val="B83232"/>
                                  </a:solidFill>
                                  <a:latin typeface="Cambria Math"/>
                                </a:rPr>
                                <m:t>𝐿</m:t>
                              </m:r>
                            </m:e>
                            <m:sub>
                              <m:r>
                                <a:rPr lang="en-US" sz="2400" i="1">
                                  <a:solidFill>
                                    <a:srgbClr val="B83232"/>
                                  </a:solidFill>
                                  <a:latin typeface="Cambria Math"/>
                                </a:rPr>
                                <m:t>𝑡</m:t>
                              </m:r>
                            </m:sub>
                          </m:sSub>
                        </m:e>
                      </m:d>
                    </m:oMath>
                  </m:oMathPara>
                </a14:m>
                <a:endParaRPr lang="en-US" sz="2400" dirty="0">
                  <a:solidFill>
                    <a:srgbClr val="B83232"/>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859106" y="2404952"/>
                <a:ext cx="1428532" cy="461665"/>
              </a:xfrm>
              <a:prstGeom prst="rect">
                <a:avLst/>
              </a:prstGeom>
              <a:blipFill>
                <a:blip r:embed="rId3"/>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696200" y="1036104"/>
                <a:ext cx="5513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B83232"/>
                              </a:solidFill>
                              <a:latin typeface="Cambria Math" panose="02040503050406030204" pitchFamily="18" charset="0"/>
                            </a:rPr>
                          </m:ctrlPr>
                        </m:sSubPr>
                        <m:e>
                          <m:r>
                            <a:rPr lang="en-US" sz="2400" b="0" i="1" smtClean="0">
                              <a:solidFill>
                                <a:srgbClr val="B83232"/>
                              </a:solidFill>
                              <a:latin typeface="Cambria Math"/>
                            </a:rPr>
                            <m:t>𝐿</m:t>
                          </m:r>
                        </m:e>
                        <m:sub>
                          <m:r>
                            <a:rPr lang="en-US" sz="2400" b="0" i="1" smtClean="0">
                              <a:solidFill>
                                <a:srgbClr val="B83232"/>
                              </a:solidFill>
                              <a:latin typeface="Cambria Math"/>
                            </a:rPr>
                            <m:t>𝑡</m:t>
                          </m:r>
                        </m:sub>
                      </m:sSub>
                    </m:oMath>
                  </m:oMathPara>
                </a14:m>
                <a:endParaRPr lang="en-US" sz="2400" dirty="0">
                  <a:solidFill>
                    <a:srgbClr val="B83232"/>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7696200" y="1036104"/>
                <a:ext cx="551305"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2649218" y="3891210"/>
                <a:ext cx="9843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B83232"/>
                          </a:solidFill>
                          <a:latin typeface="Cambria Math"/>
                        </a:rPr>
                        <m:t>−</m:t>
                      </m:r>
                      <m:r>
                        <a:rPr lang="en-US" sz="2400" b="0" i="1" smtClean="0">
                          <a:solidFill>
                            <a:srgbClr val="B83232"/>
                          </a:solidFill>
                          <a:latin typeface="Cambria Math"/>
                        </a:rPr>
                        <m:t>𝛿</m:t>
                      </m:r>
                      <m:sSub>
                        <m:sSubPr>
                          <m:ctrlPr>
                            <a:rPr lang="en-US" sz="2400" b="0" i="1" smtClean="0">
                              <a:solidFill>
                                <a:srgbClr val="B83232"/>
                              </a:solidFill>
                              <a:latin typeface="Cambria Math" panose="02040503050406030204" pitchFamily="18" charset="0"/>
                            </a:rPr>
                          </m:ctrlPr>
                        </m:sSubPr>
                        <m:e>
                          <m:r>
                            <a:rPr lang="en-US" sz="2400" b="0" i="1" smtClean="0">
                              <a:solidFill>
                                <a:srgbClr val="B83232"/>
                              </a:solidFill>
                              <a:latin typeface="Cambria Math"/>
                            </a:rPr>
                            <m:t>𝐾</m:t>
                          </m:r>
                        </m:e>
                        <m:sub>
                          <m:r>
                            <a:rPr lang="en-US" sz="2400" b="0" i="1" smtClean="0">
                              <a:solidFill>
                                <a:srgbClr val="B83232"/>
                              </a:solidFill>
                              <a:latin typeface="Cambria Math"/>
                            </a:rPr>
                            <m:t>𝑡</m:t>
                          </m:r>
                        </m:sub>
                      </m:sSub>
                    </m:oMath>
                  </m:oMathPara>
                </a14:m>
                <a:endParaRPr lang="en-US" sz="2400" dirty="0">
                  <a:solidFill>
                    <a:srgbClr val="B83232"/>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649218" y="3891210"/>
                <a:ext cx="984372"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311729" y="4737080"/>
                <a:ext cx="5232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B83232"/>
                              </a:solidFill>
                              <a:latin typeface="Cambria Math" panose="02040503050406030204" pitchFamily="18" charset="0"/>
                            </a:rPr>
                          </m:ctrlPr>
                        </m:sSubPr>
                        <m:e>
                          <m:r>
                            <a:rPr lang="en-US" sz="2400" b="0" i="1" smtClean="0">
                              <a:solidFill>
                                <a:srgbClr val="B83232"/>
                              </a:solidFill>
                              <a:latin typeface="Cambria Math"/>
                            </a:rPr>
                            <m:t>𝑌</m:t>
                          </m:r>
                        </m:e>
                        <m:sub>
                          <m:r>
                            <a:rPr lang="en-US" sz="2400" b="0" i="1" smtClean="0">
                              <a:solidFill>
                                <a:srgbClr val="B83232"/>
                              </a:solidFill>
                              <a:latin typeface="Cambria Math"/>
                            </a:rPr>
                            <m:t>𝑡</m:t>
                          </m:r>
                        </m:sub>
                      </m:sSub>
                    </m:oMath>
                  </m:oMathPara>
                </a14:m>
                <a:endParaRPr lang="en-US" sz="2400" dirty="0">
                  <a:solidFill>
                    <a:srgbClr val="B83232"/>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5311729" y="4737080"/>
                <a:ext cx="523285"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153400" y="5638800"/>
                <a:ext cx="5541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B83232"/>
                              </a:solidFill>
                              <a:latin typeface="Cambria Math" panose="02040503050406030204" pitchFamily="18" charset="0"/>
                            </a:rPr>
                          </m:ctrlPr>
                        </m:sSubPr>
                        <m:e>
                          <m:r>
                            <a:rPr lang="en-US" sz="2400" b="0" i="1" smtClean="0">
                              <a:solidFill>
                                <a:srgbClr val="B83232"/>
                              </a:solidFill>
                              <a:latin typeface="Cambria Math"/>
                            </a:rPr>
                            <m:t>𝐶</m:t>
                          </m:r>
                        </m:e>
                        <m:sub>
                          <m:r>
                            <a:rPr lang="en-US" sz="2400" b="0" i="1" smtClean="0">
                              <a:solidFill>
                                <a:srgbClr val="B83232"/>
                              </a:solidFill>
                              <a:latin typeface="Cambria Math"/>
                            </a:rPr>
                            <m:t>𝑡</m:t>
                          </m:r>
                        </m:sub>
                      </m:sSub>
                    </m:oMath>
                  </m:oMathPara>
                </a14:m>
                <a:endParaRPr lang="en-US" sz="2400" dirty="0">
                  <a:solidFill>
                    <a:srgbClr val="B83232"/>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153400" y="5638800"/>
                <a:ext cx="554126" cy="461665"/>
              </a:xfrm>
              <a:prstGeom prst="rect">
                <a:avLst/>
              </a:prstGeom>
              <a:blipFill rotWithShape="1">
                <a:blip r:embed="rId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311142" y="5600156"/>
                <a:ext cx="4868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B83232"/>
                              </a:solidFill>
                              <a:latin typeface="Cambria Math" panose="02040503050406030204" pitchFamily="18" charset="0"/>
                            </a:rPr>
                          </m:ctrlPr>
                        </m:sSubPr>
                        <m:e>
                          <m:r>
                            <a:rPr lang="en-US" sz="2400" b="0" i="1" smtClean="0">
                              <a:solidFill>
                                <a:srgbClr val="B83232"/>
                              </a:solidFill>
                              <a:latin typeface="Cambria Math"/>
                            </a:rPr>
                            <m:t>𝐼</m:t>
                          </m:r>
                        </m:e>
                        <m:sub>
                          <m:r>
                            <a:rPr lang="en-US" sz="2400" b="0" i="1" smtClean="0">
                              <a:solidFill>
                                <a:srgbClr val="B83232"/>
                              </a:solidFill>
                              <a:latin typeface="Cambria Math"/>
                            </a:rPr>
                            <m:t>𝑡</m:t>
                          </m:r>
                        </m:sub>
                      </m:sSub>
                    </m:oMath>
                  </m:oMathPara>
                </a14:m>
                <a:endParaRPr lang="en-US" sz="2400" dirty="0">
                  <a:solidFill>
                    <a:srgbClr val="B83232"/>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311142" y="5600156"/>
                <a:ext cx="486800" cy="461665"/>
              </a:xfrm>
              <a:prstGeom prst="rect">
                <a:avLst/>
              </a:prstGeom>
              <a:blipFill>
                <a:blip r:embed="rId8"/>
                <a:stretch>
                  <a:fillRect b="-2703"/>
                </a:stretch>
              </a:blipFill>
            </p:spPr>
            <p:txBody>
              <a:bodyPr/>
              <a:lstStyle/>
              <a:p>
                <a:r>
                  <a:rPr lang="en-US">
                    <a:noFill/>
                  </a:rPr>
                  <a:t> </a:t>
                </a:r>
              </a:p>
            </p:txBody>
          </p:sp>
        </mc:Fallback>
      </mc:AlternateContent>
      <p:sp>
        <p:nvSpPr>
          <p:cNvPr id="33" name="Right Arrow 32">
            <a:extLst>
              <a:ext uri="{FF2B5EF4-FFF2-40B4-BE49-F238E27FC236}">
                <a16:creationId xmlns:a16="http://schemas.microsoft.com/office/drawing/2014/main" id="{7DDB0404-7F26-4106-C89E-871923F0C9EE}"/>
              </a:ext>
            </a:extLst>
          </p:cNvPr>
          <p:cNvSpPr/>
          <p:nvPr/>
        </p:nvSpPr>
        <p:spPr>
          <a:xfrm rot="5400000">
            <a:off x="2446031" y="2559000"/>
            <a:ext cx="1618588" cy="305421"/>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F79C0033-85C3-353B-4AA1-4FDFA2502A35}"/>
              </a:ext>
            </a:extLst>
          </p:cNvPr>
          <p:cNvSpPr/>
          <p:nvPr/>
        </p:nvSpPr>
        <p:spPr>
          <a:xfrm rot="14011819">
            <a:off x="1323539" y="2666520"/>
            <a:ext cx="1565708" cy="380427"/>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79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P spid="17" grpId="1" animBg="1"/>
      <p:bldP spid="20" grpId="0"/>
      <p:bldP spid="3" grpId="0"/>
      <p:bldP spid="28" grpId="0"/>
      <p:bldP spid="29" grpId="0"/>
      <p:bldP spid="30" grpId="0"/>
      <p:bldP spid="31" grpId="0"/>
      <p:bldP spid="32" grpId="0"/>
      <p:bldP spid="36" grpId="0"/>
      <p:bldP spid="33" grpId="0" animBg="1"/>
      <p:bldP spid="2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Stock and flow variables</a:t>
            </a:r>
          </a:p>
        </p:txBody>
      </p:sp>
      <p:sp>
        <p:nvSpPr>
          <p:cNvPr id="3" name="Content Placeholder 2"/>
          <p:cNvSpPr>
            <a:spLocks noGrp="1"/>
          </p:cNvSpPr>
          <p:nvPr>
            <p:ph sz="quarter" idx="1"/>
          </p:nvPr>
        </p:nvSpPr>
        <p:spPr/>
        <p:txBody>
          <a:bodyPr>
            <a:normAutofit lnSpcReduction="10000"/>
          </a:bodyPr>
          <a:lstStyle/>
          <a:p>
            <a:pPr marL="0" indent="0">
              <a:buNone/>
            </a:pPr>
            <a:r>
              <a:rPr lang="en-US" dirty="0"/>
              <a:t>There are two types of variables in the model.</a:t>
            </a:r>
          </a:p>
          <a:p>
            <a:r>
              <a:rPr lang="en-US" dirty="0">
                <a:solidFill>
                  <a:srgbClr val="B83232"/>
                </a:solidFill>
              </a:rPr>
              <a:t>Stock</a:t>
            </a:r>
            <a:r>
              <a:rPr lang="en-US" dirty="0"/>
              <a:t> variables</a:t>
            </a:r>
          </a:p>
          <a:p>
            <a:pPr lvl="1"/>
            <a:r>
              <a:rPr lang="en-US" dirty="0"/>
              <a:t>A quantity that is measured at an instant in time.</a:t>
            </a:r>
          </a:p>
          <a:p>
            <a:pPr lvl="1"/>
            <a:r>
              <a:rPr lang="en-US" dirty="0"/>
              <a:t>Stock of capital (buildings, …), population, …</a:t>
            </a:r>
          </a:p>
          <a:p>
            <a:r>
              <a:rPr lang="en-US" dirty="0">
                <a:solidFill>
                  <a:srgbClr val="B83232"/>
                </a:solidFill>
              </a:rPr>
              <a:t>Flow</a:t>
            </a:r>
            <a:r>
              <a:rPr lang="en-US" dirty="0"/>
              <a:t> variables</a:t>
            </a:r>
          </a:p>
          <a:p>
            <a:pPr lvl="1"/>
            <a:r>
              <a:rPr lang="en-US" dirty="0"/>
              <a:t>A quantity that is measured over a period of time.</a:t>
            </a:r>
          </a:p>
          <a:p>
            <a:pPr lvl="1"/>
            <a:r>
              <a:rPr lang="en-US" dirty="0"/>
              <a:t>Output – produced over the course of a year.</a:t>
            </a:r>
          </a:p>
          <a:p>
            <a:pPr lvl="1"/>
            <a:r>
              <a:rPr lang="en-US" dirty="0"/>
              <a:t>Investment, depreciation, …</a:t>
            </a:r>
          </a:p>
          <a:p>
            <a:r>
              <a:rPr lang="en-US" dirty="0"/>
              <a:t>Flow of </a:t>
            </a:r>
            <a:r>
              <a:rPr lang="en-US" dirty="0">
                <a:solidFill>
                  <a:srgbClr val="B83232"/>
                </a:solidFill>
              </a:rPr>
              <a:t>investment</a:t>
            </a:r>
            <a:r>
              <a:rPr lang="en-US" dirty="0"/>
              <a:t> </a:t>
            </a:r>
            <a:r>
              <a:rPr lang="en-US" dirty="0">
                <a:solidFill>
                  <a:srgbClr val="B83232"/>
                </a:solidFill>
              </a:rPr>
              <a:t>adds to the stock </a:t>
            </a:r>
            <a:r>
              <a:rPr lang="en-US" dirty="0"/>
              <a:t>of capital.</a:t>
            </a:r>
          </a:p>
          <a:p>
            <a:r>
              <a:rPr lang="en-US" dirty="0"/>
              <a:t>Distinguish</a:t>
            </a:r>
          </a:p>
          <a:p>
            <a:pPr lvl="1"/>
            <a:r>
              <a:rPr lang="en-US" dirty="0"/>
              <a:t>Savings on a bank account (stock) vs interests (flow)</a:t>
            </a:r>
          </a:p>
          <a:p>
            <a:pPr lvl="1"/>
            <a:r>
              <a:rPr lang="en-US" dirty="0"/>
              <a:t>Capital (stock) vs capital services provided (flow)</a:t>
            </a:r>
          </a:p>
          <a:p>
            <a:pPr lvl="1"/>
            <a:endParaRPr lang="en-US" dirty="0"/>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16</a:t>
            </a:fld>
            <a:r>
              <a:rPr lang="en-US"/>
              <a:t> ]</a:t>
            </a:r>
            <a:endParaRPr lang="en-US" dirty="0"/>
          </a:p>
        </p:txBody>
      </p:sp>
    </p:spTree>
    <p:extLst>
      <p:ext uri="{BB962C8B-B14F-4D97-AF65-F5344CB8AC3E}">
        <p14:creationId xmlns:p14="http://schemas.microsoft.com/office/powerpoint/2010/main" val="18276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of the model</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fontScale="92500" lnSpcReduction="10000"/>
              </a:bodyPr>
              <a:lstStyle/>
              <a:p>
                <a:r>
                  <a:rPr lang="en-US" dirty="0"/>
                  <a:t>Infinite horizon: discrete time never ends, </a:t>
                </a:r>
                <a14:m>
                  <m:oMath xmlns:m="http://schemas.openxmlformats.org/officeDocument/2006/math">
                    <m:r>
                      <a:rPr lang="en-US" i="1">
                        <a:latin typeface="Cambria Math"/>
                      </a:rPr>
                      <m:t>𝑡</m:t>
                    </m:r>
                    <m:r>
                      <a:rPr lang="en-US" i="1">
                        <a:latin typeface="Cambria Math"/>
                      </a:rPr>
                      <m:t>=0,1,2,3 </m:t>
                    </m:r>
                  </m:oMath>
                </a14:m>
                <a:r>
                  <a:rPr lang="en-US" dirty="0"/>
                  <a:t>until</a:t>
                </a:r>
                <a:r>
                  <a:rPr lang="en-US" dirty="0">
                    <a:solidFill>
                      <a:srgbClr val="B83232"/>
                    </a:solidFill>
                  </a:rPr>
                  <a:t> </a:t>
                </a:r>
                <a14:m>
                  <m:oMath xmlns:m="http://schemas.openxmlformats.org/officeDocument/2006/math">
                    <m:r>
                      <a:rPr lang="en-US" i="1" smtClean="0">
                        <a:solidFill>
                          <a:srgbClr val="B83232"/>
                        </a:solidFill>
                        <a:latin typeface="Cambria Math" panose="02040503050406030204" pitchFamily="18" charset="0"/>
                        <a:ea typeface="Cambria Math" panose="02040503050406030204" pitchFamily="18" charset="0"/>
                      </a:rPr>
                      <m:t>∞</m:t>
                    </m:r>
                  </m:oMath>
                </a14:m>
                <a:endParaRPr lang="en-US" dirty="0"/>
              </a:p>
              <a:p>
                <a:pPr lvl="1"/>
                <a:r>
                  <a:rPr lang="en-US" dirty="0"/>
                  <a:t>Initial period </a:t>
                </a:r>
                <a14:m>
                  <m:oMath xmlns:m="http://schemas.openxmlformats.org/officeDocument/2006/math">
                    <m:r>
                      <a:rPr lang="en-US" i="1">
                        <a:latin typeface="Cambria Math"/>
                      </a:rPr>
                      <m:t>𝑡</m:t>
                    </m:r>
                    <m:r>
                      <a:rPr lang="en-US" i="1">
                        <a:latin typeface="Cambria Math"/>
                      </a:rPr>
                      <m:t>=0</m:t>
                    </m:r>
                  </m:oMath>
                </a14:m>
                <a:r>
                  <a:rPr lang="en-US" dirty="0"/>
                  <a:t> with capital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0</m:t>
                        </m:r>
                      </m:sub>
                    </m:sSub>
                  </m:oMath>
                </a14:m>
                <a:r>
                  <a:rPr lang="en-US" dirty="0"/>
                  <a:t> (</a:t>
                </a:r>
                <a:r>
                  <a:rPr lang="en-US" dirty="0">
                    <a:solidFill>
                      <a:srgbClr val="B83232"/>
                    </a:solidFill>
                  </a:rPr>
                  <a:t>state</a:t>
                </a:r>
                <a:r>
                  <a:rPr lang="en-US" dirty="0"/>
                  <a:t>) given</a:t>
                </a:r>
              </a:p>
              <a:p>
                <a:r>
                  <a:rPr lang="en-US" dirty="0"/>
                  <a:t>Assume labor force is fixed: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𝐿</m:t>
                        </m:r>
                      </m:e>
                      <m:sub>
                        <m:r>
                          <a:rPr lang="en-US" i="1">
                            <a:solidFill>
                              <a:srgbClr val="B83232"/>
                            </a:solidFill>
                            <a:latin typeface="Cambria Math"/>
                          </a:rPr>
                          <m:t>𝑡</m:t>
                        </m:r>
                      </m:sub>
                    </m:sSub>
                    <m:r>
                      <a:rPr lang="en-US" i="1">
                        <a:solidFill>
                          <a:srgbClr val="B83232"/>
                        </a:solidFill>
                        <a:latin typeface="Cambria Math"/>
                      </a:rPr>
                      <m:t>=</m:t>
                    </m:r>
                    <m:acc>
                      <m:accPr>
                        <m:chr m:val="̅"/>
                        <m:ctrlPr>
                          <a:rPr lang="en-US" i="1">
                            <a:solidFill>
                              <a:srgbClr val="B83232"/>
                            </a:solidFill>
                            <a:latin typeface="Cambria Math" panose="02040503050406030204" pitchFamily="18" charset="0"/>
                          </a:rPr>
                        </m:ctrlPr>
                      </m:accPr>
                      <m:e>
                        <m:r>
                          <a:rPr lang="en-US" i="1">
                            <a:solidFill>
                              <a:srgbClr val="B83232"/>
                            </a:solidFill>
                            <a:latin typeface="Cambria Math"/>
                          </a:rPr>
                          <m:t>𝐿</m:t>
                        </m:r>
                      </m:e>
                    </m:acc>
                  </m:oMath>
                </a14:m>
                <a:endParaRPr lang="fr-FR" dirty="0">
                  <a:solidFill>
                    <a:srgbClr val="B83232"/>
                  </a:solidFill>
                </a:endParaRPr>
              </a:p>
              <a:p>
                <a:pPr marL="0" indent="0">
                  <a:buNone/>
                </a:pPr>
                <a:endParaRPr lang="fr-FR" dirty="0">
                  <a:solidFill>
                    <a:srgbClr val="B83232"/>
                  </a:solidFill>
                </a:endParaRPr>
              </a:p>
              <a:p>
                <a:r>
                  <a:rPr lang="en-US" dirty="0"/>
                  <a:t>In every </a:t>
                </a:r>
                <a14:m>
                  <m:oMath xmlns:m="http://schemas.openxmlformats.org/officeDocument/2006/math">
                    <m:r>
                      <a:rPr lang="en-US" i="1">
                        <a:latin typeface="Cambria Math"/>
                      </a:rPr>
                      <m:t>𝑡</m:t>
                    </m:r>
                  </m:oMath>
                </a14:m>
                <a:r>
                  <a:rPr lang="en-US" dirty="0"/>
                  <a:t>, output is produced using Cobb-Douglas technology: </a:t>
                </a:r>
                <a14:m>
                  <m:oMath xmlns:m="http://schemas.openxmlformats.org/officeDocument/2006/math">
                    <m:sSub>
                      <m:sSubPr>
                        <m:ctrlPr>
                          <a:rPr lang="en-US" i="1" smtClean="0">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r>
                      <a:rPr lang="en-US" b="0" i="1" smtClean="0">
                        <a:solidFill>
                          <a:srgbClr val="B83232"/>
                        </a:solidFill>
                        <a:latin typeface="Cambria Math"/>
                      </a:rPr>
                      <m:t>𝐹</m:t>
                    </m:r>
                    <m:r>
                      <a:rPr lang="en-US" b="0" i="1" smtClean="0">
                        <a:solidFill>
                          <a:srgbClr val="B83232"/>
                        </a:solidFill>
                        <a:latin typeface="Cambria Math"/>
                      </a:rPr>
                      <m:t>(</m:t>
                    </m:r>
                    <m:sSub>
                      <m:sSubPr>
                        <m:ctrlPr>
                          <a:rPr lang="en-US" b="0" i="1" smtClean="0">
                            <a:solidFill>
                              <a:srgbClr val="B83232"/>
                            </a:solidFill>
                            <a:latin typeface="Cambria Math" panose="02040503050406030204" pitchFamily="18" charset="0"/>
                          </a:rPr>
                        </m:ctrlPr>
                      </m:sSubPr>
                      <m:e>
                        <m:r>
                          <a:rPr lang="en-US" b="0" i="1" smtClean="0">
                            <a:solidFill>
                              <a:srgbClr val="B83232"/>
                            </a:solidFill>
                            <a:latin typeface="Cambria Math"/>
                          </a:rPr>
                          <m:t>𝐾</m:t>
                        </m:r>
                      </m:e>
                      <m:sub>
                        <m:r>
                          <a:rPr lang="en-US" b="0" i="1" smtClean="0">
                            <a:solidFill>
                              <a:srgbClr val="B83232"/>
                            </a:solidFill>
                            <a:latin typeface="Cambria Math"/>
                          </a:rPr>
                          <m:t>𝑡</m:t>
                        </m:r>
                      </m:sub>
                    </m:sSub>
                    <m:r>
                      <a:rPr lang="en-US" b="0" i="1" smtClean="0">
                        <a:solidFill>
                          <a:srgbClr val="B83232"/>
                        </a:solidFill>
                        <a:latin typeface="Cambria Math"/>
                      </a:rPr>
                      <m:t>,</m:t>
                    </m:r>
                    <m:sSub>
                      <m:sSubPr>
                        <m:ctrlPr>
                          <a:rPr lang="en-US" b="0" i="1" smtClean="0">
                            <a:solidFill>
                              <a:srgbClr val="B83232"/>
                            </a:solidFill>
                            <a:latin typeface="Cambria Math" panose="02040503050406030204" pitchFamily="18" charset="0"/>
                          </a:rPr>
                        </m:ctrlPr>
                      </m:sSubPr>
                      <m:e>
                        <m:r>
                          <a:rPr lang="en-US" b="0" i="1" smtClean="0">
                            <a:solidFill>
                              <a:srgbClr val="B83232"/>
                            </a:solidFill>
                            <a:latin typeface="Cambria Math"/>
                          </a:rPr>
                          <m:t>𝐿</m:t>
                        </m:r>
                      </m:e>
                      <m:sub>
                        <m:r>
                          <a:rPr lang="en-US" b="0" i="1" smtClean="0">
                            <a:solidFill>
                              <a:srgbClr val="B83232"/>
                            </a:solidFill>
                            <a:latin typeface="Cambria Math"/>
                          </a:rPr>
                          <m:t>𝑡</m:t>
                        </m:r>
                      </m:sub>
                    </m:sSub>
                    <m:r>
                      <a:rPr lang="en-US" b="0" i="1" smtClean="0">
                        <a:solidFill>
                          <a:srgbClr val="B83232"/>
                        </a:solidFill>
                        <a:latin typeface="Cambria Math"/>
                      </a:rPr>
                      <m:t>)=</m:t>
                    </m:r>
                    <m:r>
                      <a:rPr lang="en-US" b="0" i="1" smtClean="0">
                        <a:solidFill>
                          <a:srgbClr val="B83232"/>
                        </a:solidFill>
                        <a:latin typeface="Cambria Math"/>
                      </a:rPr>
                      <m:t>𝐴</m:t>
                    </m:r>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𝐾</m:t>
                        </m:r>
                      </m:e>
                      <m:sub>
                        <m:r>
                          <a:rPr lang="en-US" i="1">
                            <a:solidFill>
                              <a:srgbClr val="B83232"/>
                            </a:solidFill>
                            <a:latin typeface="Cambria Math"/>
                          </a:rPr>
                          <m:t>𝑡</m:t>
                        </m:r>
                      </m:sub>
                      <m:sup>
                        <m:r>
                          <a:rPr lang="en-US" i="1">
                            <a:solidFill>
                              <a:srgbClr val="B83232"/>
                            </a:solidFill>
                            <a:latin typeface="Cambria Math"/>
                            <a:ea typeface="Cambria Math"/>
                          </a:rPr>
                          <m:t>𝛼</m:t>
                        </m:r>
                      </m:sup>
                    </m:sSubSup>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𝐿</m:t>
                        </m:r>
                      </m:e>
                      <m:sub>
                        <m:r>
                          <a:rPr lang="en-US" i="1">
                            <a:solidFill>
                              <a:srgbClr val="B83232"/>
                            </a:solidFill>
                            <a:latin typeface="Cambria Math"/>
                          </a:rPr>
                          <m:t>𝑡</m:t>
                        </m:r>
                      </m:sub>
                      <m:sup>
                        <m:r>
                          <a:rPr lang="en-US" b="0" i="1" smtClean="0">
                            <a:solidFill>
                              <a:srgbClr val="B83232"/>
                            </a:solidFill>
                            <a:latin typeface="Cambria Math"/>
                          </a:rPr>
                          <m:t>1−</m:t>
                        </m:r>
                        <m:r>
                          <a:rPr lang="en-US" i="1">
                            <a:solidFill>
                              <a:srgbClr val="B83232"/>
                            </a:solidFill>
                            <a:latin typeface="Cambria Math"/>
                            <a:ea typeface="Cambria Math"/>
                          </a:rPr>
                          <m:t>𝛼</m:t>
                        </m:r>
                      </m:sup>
                    </m:sSubSup>
                  </m:oMath>
                </a14:m>
                <a:endParaRPr lang="en-US" dirty="0"/>
              </a:p>
              <a:p>
                <a:pPr lvl="1"/>
                <a:endParaRPr lang="en-US" dirty="0"/>
              </a:p>
              <a:p>
                <a:r>
                  <a:rPr lang="en-US" dirty="0"/>
                  <a:t>Resource constraint: </a:t>
                </a:r>
                <a14:m>
                  <m:oMath xmlns:m="http://schemas.openxmlformats.org/officeDocument/2006/math">
                    <m:sSub>
                      <m:sSubPr>
                        <m:ctrlPr>
                          <a:rPr lang="en-US" i="1" smtClean="0">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b="0" i="1" smtClean="0">
                            <a:solidFill>
                              <a:srgbClr val="B83232"/>
                            </a:solidFill>
                            <a:latin typeface="Cambria Math"/>
                          </a:rPr>
                          <m:t>𝐶</m:t>
                        </m:r>
                      </m:e>
                      <m:sub>
                        <m:r>
                          <a:rPr lang="en-US" i="1">
                            <a:solidFill>
                              <a:srgbClr val="B83232"/>
                            </a:solidFill>
                            <a:latin typeface="Cambria Math"/>
                          </a:rPr>
                          <m:t>𝑡</m:t>
                        </m:r>
                      </m:sub>
                    </m:sSub>
                    <m:r>
                      <a:rPr lang="en-US" b="0" i="1" smtClean="0">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b="0" i="1" smtClean="0">
                            <a:solidFill>
                              <a:srgbClr val="B83232"/>
                            </a:solidFill>
                            <a:latin typeface="Cambria Math"/>
                          </a:rPr>
                          <m:t>𝐼</m:t>
                        </m:r>
                      </m:e>
                      <m:sub>
                        <m:r>
                          <a:rPr lang="en-US" i="1">
                            <a:solidFill>
                              <a:srgbClr val="B83232"/>
                            </a:solidFill>
                            <a:latin typeface="Cambria Math"/>
                          </a:rPr>
                          <m:t>𝑡</m:t>
                        </m:r>
                      </m:sub>
                    </m:sSub>
                  </m:oMath>
                </a14:m>
                <a:endParaRPr lang="en-US" dirty="0"/>
              </a:p>
              <a:p>
                <a:pPr lvl="1"/>
                <a:r>
                  <a:rPr lang="en-US" dirty="0"/>
                  <a:t>Output divided between consumption and </a:t>
                </a:r>
                <a:r>
                  <a:rPr lang="en-US" dirty="0">
                    <a:solidFill>
                      <a:srgbClr val="B83232"/>
                    </a:solidFill>
                  </a:rPr>
                  <a:t>investment</a:t>
                </a:r>
              </a:p>
              <a:p>
                <a:r>
                  <a:rPr lang="en-US" dirty="0"/>
                  <a:t>Capital </a:t>
                </a:r>
                <a:r>
                  <a:rPr lang="en-US" dirty="0">
                    <a:solidFill>
                      <a:srgbClr val="B83232"/>
                    </a:solidFill>
                  </a:rPr>
                  <a:t>accumulation</a:t>
                </a:r>
                <a:r>
                  <a:rPr lang="en-US" dirty="0"/>
                  <a:t> equation: </a:t>
                </a:r>
                <a14:m>
                  <m:oMath xmlns:m="http://schemas.openxmlformats.org/officeDocument/2006/math">
                    <m:sSub>
                      <m:sSubPr>
                        <m:ctrlPr>
                          <a:rPr lang="en-US" i="1" smtClean="0">
                            <a:solidFill>
                              <a:srgbClr val="B83232"/>
                            </a:solidFill>
                            <a:latin typeface="Cambria Math" panose="02040503050406030204" pitchFamily="18" charset="0"/>
                          </a:rPr>
                        </m:ctrlPr>
                      </m:sSubPr>
                      <m:e>
                        <m:r>
                          <a:rPr lang="en-US" b="0" i="1" smtClean="0">
                            <a:solidFill>
                              <a:srgbClr val="B83232"/>
                            </a:solidFill>
                            <a:latin typeface="Cambria Math"/>
                          </a:rPr>
                          <m:t>𝐾</m:t>
                        </m:r>
                      </m:e>
                      <m:sub>
                        <m:r>
                          <a:rPr lang="en-US" i="1">
                            <a:solidFill>
                              <a:srgbClr val="B83232"/>
                            </a:solidFill>
                            <a:latin typeface="Cambria Math"/>
                          </a:rPr>
                          <m:t>𝑡</m:t>
                        </m:r>
                        <m:r>
                          <a:rPr lang="en-US" b="0" i="1" smtClean="0">
                            <a:solidFill>
                              <a:srgbClr val="B83232"/>
                            </a:solidFill>
                            <a:latin typeface="Cambria Math"/>
                          </a:rPr>
                          <m:t>+1</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r>
                      <a:rPr lang="en-US" b="0" i="1" smtClean="0">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b="0" i="1" smtClean="0">
                            <a:solidFill>
                              <a:srgbClr val="B83232"/>
                            </a:solidFill>
                            <a:latin typeface="Cambria Math"/>
                          </a:rPr>
                          <m:t>𝐼</m:t>
                        </m:r>
                      </m:e>
                      <m:sub>
                        <m:r>
                          <a:rPr lang="en-US" i="1">
                            <a:solidFill>
                              <a:srgbClr val="B83232"/>
                            </a:solidFill>
                            <a:latin typeface="Cambria Math"/>
                          </a:rPr>
                          <m:t>𝑡</m:t>
                        </m:r>
                      </m:sub>
                    </m:sSub>
                    <m:r>
                      <a:rPr lang="en-US" b="0" i="1" smtClean="0">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smtClean="0">
                            <a:solidFill>
                              <a:srgbClr val="B83232"/>
                            </a:solidFill>
                            <a:latin typeface="Cambria Math"/>
                            <a:sym typeface="Symbol"/>
                          </a:rPr>
                          <m:t></m:t>
                        </m:r>
                        <m:r>
                          <a:rPr lang="en-US" i="1">
                            <a:solidFill>
                              <a:srgbClr val="B83232"/>
                            </a:solidFill>
                            <a:latin typeface="Cambria Math"/>
                          </a:rPr>
                          <m:t>𝐾</m:t>
                        </m:r>
                      </m:e>
                      <m:sub>
                        <m:r>
                          <a:rPr lang="en-US" i="1">
                            <a:solidFill>
                              <a:srgbClr val="B83232"/>
                            </a:solidFill>
                            <a:latin typeface="Cambria Math"/>
                          </a:rPr>
                          <m:t>𝑡</m:t>
                        </m:r>
                      </m:sub>
                    </m:sSub>
                  </m:oMath>
                </a14:m>
                <a:endParaRPr lang="en-US" dirty="0"/>
              </a:p>
              <a:p>
                <a:pPr lvl="1"/>
                <a:r>
                  <a:rPr lang="en-US" dirty="0"/>
                  <a:t>Investment adds to capital, capital depreciates at rate </a:t>
                </a:r>
                <a14:m>
                  <m:oMath xmlns:m="http://schemas.openxmlformats.org/officeDocument/2006/math">
                    <m:r>
                      <a:rPr lang="en-US" i="1">
                        <a:latin typeface="Cambria Math"/>
                        <a:sym typeface="Symbol"/>
                      </a:rPr>
                      <m:t></m:t>
                    </m:r>
                  </m:oMath>
                </a14:m>
                <a:endParaRPr lang="en-US" dirty="0"/>
              </a:p>
              <a:p>
                <a:r>
                  <a:rPr lang="en-US" dirty="0">
                    <a:solidFill>
                      <a:srgbClr val="B83232"/>
                    </a:solidFill>
                  </a:rPr>
                  <a:t>Savings</a:t>
                </a:r>
                <a:r>
                  <a:rPr lang="en-US" dirty="0"/>
                  <a:t> function</a:t>
                </a:r>
              </a:p>
              <a:p>
                <a:pPr lvl="1"/>
                <a:r>
                  <a:rPr lang="en-US" dirty="0"/>
                  <a:t>Households save a </a:t>
                </a:r>
                <a:r>
                  <a:rPr lang="en-US" b="1" dirty="0">
                    <a:solidFill>
                      <a:srgbClr val="B83232"/>
                    </a:solidFill>
                  </a:rPr>
                  <a:t>constant</a:t>
                </a:r>
                <a:r>
                  <a:rPr lang="en-US" dirty="0"/>
                  <a:t> fraction of income: </a:t>
                </a:r>
                <a14:m>
                  <m:oMath xmlns:m="http://schemas.openxmlformats.org/officeDocument/2006/math">
                    <m:sSub>
                      <m:sSubPr>
                        <m:ctrlPr>
                          <a:rPr lang="en-US" i="1" smtClean="0">
                            <a:solidFill>
                              <a:srgbClr val="B83232"/>
                            </a:solidFill>
                            <a:latin typeface="Cambria Math" panose="02040503050406030204" pitchFamily="18" charset="0"/>
                          </a:rPr>
                        </m:ctrlPr>
                      </m:sSubPr>
                      <m:e>
                        <m:r>
                          <a:rPr lang="en-US" i="1">
                            <a:solidFill>
                              <a:srgbClr val="B83232"/>
                            </a:solidFill>
                            <a:latin typeface="Cambria Math"/>
                          </a:rPr>
                          <m:t>𝐼</m:t>
                        </m:r>
                      </m:e>
                      <m:sub>
                        <m:r>
                          <a:rPr lang="en-US" i="1">
                            <a:solidFill>
                              <a:srgbClr val="B83232"/>
                            </a:solidFill>
                            <a:latin typeface="Cambria Math"/>
                          </a:rPr>
                          <m:t>𝑡</m:t>
                        </m:r>
                      </m:sub>
                    </m:sSub>
                    <m:r>
                      <a:rPr lang="en-US" b="0" i="1" smtClean="0">
                        <a:solidFill>
                          <a:srgbClr val="B83232"/>
                        </a:solidFill>
                        <a:latin typeface="Cambria Math"/>
                      </a:rPr>
                      <m:t>=</m:t>
                    </m:r>
                    <m:r>
                      <a:rPr lang="en-US" b="0" i="1" smtClean="0">
                        <a:solidFill>
                          <a:srgbClr val="B83232"/>
                        </a:solidFill>
                        <a:latin typeface="Cambria Math"/>
                      </a:rPr>
                      <m:t>𝑠</m:t>
                    </m:r>
                    <m:sSub>
                      <m:sSubPr>
                        <m:ctrlPr>
                          <a:rPr lang="en-US" i="1">
                            <a:solidFill>
                              <a:srgbClr val="B83232"/>
                            </a:solidFill>
                            <a:latin typeface="Cambria Math" panose="02040503050406030204" pitchFamily="18" charset="0"/>
                          </a:rPr>
                        </m:ctrlPr>
                      </m:sSubPr>
                      <m:e>
                        <m:r>
                          <a:rPr lang="en-US" b="0" i="1" smtClean="0">
                            <a:solidFill>
                              <a:srgbClr val="B83232"/>
                            </a:solidFill>
                            <a:latin typeface="Cambria Math"/>
                          </a:rPr>
                          <m:t>𝑌</m:t>
                        </m:r>
                      </m:e>
                      <m:sub>
                        <m:r>
                          <a:rPr lang="en-US" i="1">
                            <a:solidFill>
                              <a:srgbClr val="B83232"/>
                            </a:solidFill>
                            <a:latin typeface="Cambria Math"/>
                          </a:rPr>
                          <m:t>𝑡</m:t>
                        </m:r>
                      </m:sub>
                    </m:sSub>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a:blip r:embed="rId2"/>
                <a:stretch>
                  <a:fillRect l="-617" t="-1711" r="-169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17</a:t>
            </a:fld>
            <a:r>
              <a:rPr lang="en-US"/>
              <a:t> ]</a:t>
            </a:r>
            <a:endParaRPr lang="en-US" dirty="0"/>
          </a:p>
        </p:txBody>
      </p:sp>
    </p:spTree>
    <p:extLst>
      <p:ext uri="{BB962C8B-B14F-4D97-AF65-F5344CB8AC3E}">
        <p14:creationId xmlns:p14="http://schemas.microsoft.com/office/powerpoint/2010/main" val="365884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of the model</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066800"/>
                <a:ext cx="3962400" cy="5181600"/>
              </a:xfrm>
            </p:spPr>
            <p:txBody>
              <a:bodyPr>
                <a:normAutofit/>
              </a:bodyPr>
              <a:lstStyle/>
              <a:p>
                <a:r>
                  <a:rPr lang="en-US" dirty="0"/>
                  <a:t>Variables</a:t>
                </a:r>
              </a:p>
              <a:p>
                <a:pPr lvl="1"/>
                <a:r>
                  <a:rPr lang="en-US" dirty="0"/>
                  <a:t>Capital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oMath>
                </a14:m>
                <a:endParaRPr lang="en-US" dirty="0"/>
              </a:p>
              <a:p>
                <a:pPr lvl="1"/>
                <a:r>
                  <a:rPr lang="en-US" dirty="0"/>
                  <a:t>Labor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𝐿</m:t>
                        </m:r>
                      </m:e>
                      <m:sub>
                        <m:r>
                          <a:rPr lang="en-US" i="1">
                            <a:solidFill>
                              <a:srgbClr val="B83232"/>
                            </a:solidFill>
                            <a:latin typeface="Cambria Math"/>
                          </a:rPr>
                          <m:t>𝑡</m:t>
                        </m:r>
                      </m:sub>
                    </m:sSub>
                  </m:oMath>
                </a14:m>
                <a:endParaRPr lang="en-US" dirty="0"/>
              </a:p>
              <a:p>
                <a:pPr lvl="1"/>
                <a:r>
                  <a:rPr lang="en-US" dirty="0"/>
                  <a:t>Output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oMath>
                </a14:m>
                <a:endParaRPr lang="en-US" dirty="0"/>
              </a:p>
              <a:p>
                <a:pPr lvl="1"/>
                <a:r>
                  <a:rPr lang="en-US" dirty="0"/>
                  <a:t>Consumption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𝐶</m:t>
                        </m:r>
                      </m:e>
                      <m:sub>
                        <m:r>
                          <a:rPr lang="en-US" i="1">
                            <a:solidFill>
                              <a:srgbClr val="B83232"/>
                            </a:solidFill>
                            <a:latin typeface="Cambria Math"/>
                          </a:rPr>
                          <m:t>𝑡</m:t>
                        </m:r>
                      </m:sub>
                    </m:sSub>
                  </m:oMath>
                </a14:m>
                <a:endParaRPr lang="en-US" dirty="0"/>
              </a:p>
              <a:p>
                <a:pPr lvl="1"/>
                <a:r>
                  <a:rPr lang="en-US" dirty="0"/>
                  <a:t>Investment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𝐼</m:t>
                        </m:r>
                      </m:e>
                      <m:sub>
                        <m:r>
                          <a:rPr lang="en-US" i="1">
                            <a:solidFill>
                              <a:srgbClr val="B83232"/>
                            </a:solidFill>
                            <a:latin typeface="Cambria Math"/>
                          </a:rPr>
                          <m:t>𝑡</m:t>
                        </m:r>
                      </m:sub>
                    </m:sSub>
                  </m:oMath>
                </a14:m>
                <a:endParaRPr lang="en-US" dirty="0"/>
              </a:p>
              <a:p>
                <a:r>
                  <a:rPr lang="en-US" dirty="0"/>
                  <a:t>Parameters</a:t>
                </a:r>
              </a:p>
              <a:p>
                <a:pPr lvl="1"/>
                <a:r>
                  <a:rPr lang="en-US" dirty="0"/>
                  <a:t>Depreciation rate </a:t>
                </a:r>
                <a14:m>
                  <m:oMath xmlns:m="http://schemas.openxmlformats.org/officeDocument/2006/math">
                    <m:r>
                      <a:rPr lang="en-US" i="1">
                        <a:solidFill>
                          <a:srgbClr val="B83232"/>
                        </a:solidFill>
                        <a:latin typeface="Cambria Math"/>
                        <a:sym typeface="Symbol"/>
                      </a:rPr>
                      <m:t></m:t>
                    </m:r>
                  </m:oMath>
                </a14:m>
                <a:r>
                  <a:rPr lang="en-US" dirty="0"/>
                  <a:t>  (0.1)</a:t>
                </a:r>
              </a:p>
              <a:p>
                <a:pPr lvl="1"/>
                <a:r>
                  <a:rPr lang="en-US" dirty="0"/>
                  <a:t>Savings rate </a:t>
                </a:r>
                <a14:m>
                  <m:oMath xmlns:m="http://schemas.openxmlformats.org/officeDocument/2006/math">
                    <m:r>
                      <a:rPr lang="en-US" i="1">
                        <a:solidFill>
                          <a:srgbClr val="B83232"/>
                        </a:solidFill>
                        <a:latin typeface="Cambria Math"/>
                      </a:rPr>
                      <m:t>𝑠</m:t>
                    </m:r>
                  </m:oMath>
                </a14:m>
                <a:r>
                  <a:rPr lang="en-US" dirty="0"/>
                  <a:t>      (0.2-0.5)</a:t>
                </a:r>
              </a:p>
              <a:p>
                <a:pPr lvl="1"/>
                <a:r>
                  <a:rPr lang="en-US" dirty="0"/>
                  <a:t>Size of labor force </a:t>
                </a:r>
                <a14:m>
                  <m:oMath xmlns:m="http://schemas.openxmlformats.org/officeDocument/2006/math">
                    <m:acc>
                      <m:accPr>
                        <m:chr m:val="̅"/>
                        <m:ctrlPr>
                          <a:rPr lang="en-US" i="1">
                            <a:solidFill>
                              <a:srgbClr val="B83232"/>
                            </a:solidFill>
                            <a:latin typeface="Cambria Math" panose="02040503050406030204" pitchFamily="18" charset="0"/>
                          </a:rPr>
                        </m:ctrlPr>
                      </m:accPr>
                      <m:e>
                        <m:r>
                          <a:rPr lang="en-US" i="1">
                            <a:solidFill>
                              <a:srgbClr val="B83232"/>
                            </a:solidFill>
                            <a:latin typeface="Cambria Math"/>
                          </a:rPr>
                          <m:t>𝐿</m:t>
                        </m:r>
                      </m:e>
                    </m:acc>
                  </m:oMath>
                </a14:m>
                <a:endParaRPr lang="en-US" dirty="0"/>
              </a:p>
              <a:p>
                <a:pPr lvl="1"/>
                <a:r>
                  <a:rPr lang="en-US" dirty="0"/>
                  <a:t>Total factor productivity </a:t>
                </a:r>
                <a14:m>
                  <m:oMath xmlns:m="http://schemas.openxmlformats.org/officeDocument/2006/math">
                    <m:r>
                      <a:rPr lang="en-US" i="1">
                        <a:solidFill>
                          <a:srgbClr val="B83232"/>
                        </a:solidFill>
                        <a:latin typeface="Cambria Math"/>
                      </a:rPr>
                      <m:t>𝐴</m:t>
                    </m:r>
                  </m:oMath>
                </a14:m>
                <a:endParaRPr lang="en-US" dirty="0"/>
              </a:p>
              <a:p>
                <a:pPr lvl="1"/>
                <a:r>
                  <a:rPr lang="en-US" dirty="0"/>
                  <a:t>Initial amount of capital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b="0" i="1" smtClean="0">
                            <a:solidFill>
                              <a:srgbClr val="B83232"/>
                            </a:solidFill>
                            <a:latin typeface="Cambria Math"/>
                          </a:rPr>
                          <m:t>0</m:t>
                        </m:r>
                      </m:sub>
                    </m:sSub>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066800"/>
                <a:ext cx="3962400" cy="5181600"/>
              </a:xfrm>
              <a:blipFill rotWithShape="1">
                <a:blip r:embed="rId2"/>
                <a:stretch>
                  <a:fillRect l="-1231" t="-1059" b="-9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18</a:t>
            </a:fld>
            <a:r>
              <a:rPr lang="en-US"/>
              <a:t> ]</a:t>
            </a:r>
            <a:endParaRPr lang="en-US"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724400" y="1066800"/>
                <a:ext cx="3962400" cy="51816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Equations</a:t>
                </a:r>
              </a:p>
              <a:p>
                <a:pPr lvl="1"/>
                <a:r>
                  <a:rPr lang="en-US" dirty="0"/>
                  <a:t>Technology: </a:t>
                </a:r>
                <a:endParaRPr lang="en-US" i="1" dirty="0">
                  <a:solidFill>
                    <a:srgbClr val="B83232"/>
                  </a:solidFill>
                  <a:latin typeface="Cambria Math"/>
                </a:endParaRPr>
              </a:p>
              <a:p>
                <a:pPr marL="274320" lvl="1" indent="0">
                  <a:buNone/>
                </a:pPr>
                <a14:m>
                  <m:oMathPara xmlns:m="http://schemas.openxmlformats.org/officeDocument/2006/math">
                    <m:oMathParaPr>
                      <m:jc m:val="center"/>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r>
                        <a:rPr lang="en-US" b="0" i="1" smtClean="0">
                          <a:solidFill>
                            <a:srgbClr val="B83232"/>
                          </a:solidFill>
                          <a:latin typeface="Cambria Math"/>
                        </a:rPr>
                        <m:t>𝐴</m:t>
                      </m:r>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𝐾</m:t>
                          </m:r>
                        </m:e>
                        <m:sub>
                          <m:r>
                            <a:rPr lang="en-US" i="1">
                              <a:solidFill>
                                <a:srgbClr val="B83232"/>
                              </a:solidFill>
                              <a:latin typeface="Cambria Math"/>
                            </a:rPr>
                            <m:t>𝑡</m:t>
                          </m:r>
                        </m:sub>
                        <m:sup>
                          <m:r>
                            <a:rPr lang="en-US" i="1" smtClean="0">
                              <a:solidFill>
                                <a:srgbClr val="B83232"/>
                              </a:solidFill>
                              <a:latin typeface="Cambria Math"/>
                              <a:ea typeface="Cambria Math"/>
                            </a:rPr>
                            <m:t>𝛼</m:t>
                          </m:r>
                        </m:sup>
                      </m:sSubSup>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𝐿</m:t>
                          </m:r>
                        </m:e>
                        <m:sub>
                          <m:r>
                            <a:rPr lang="en-US" i="1">
                              <a:solidFill>
                                <a:srgbClr val="B83232"/>
                              </a:solidFill>
                              <a:latin typeface="Cambria Math"/>
                            </a:rPr>
                            <m:t>𝑡</m:t>
                          </m:r>
                        </m:sub>
                        <m:sup>
                          <m:r>
                            <a:rPr lang="en-US" b="0" i="1" smtClean="0">
                              <a:solidFill>
                                <a:srgbClr val="B83232"/>
                              </a:solidFill>
                              <a:latin typeface="Cambria Math"/>
                            </a:rPr>
                            <m:t>1−</m:t>
                          </m:r>
                          <m:r>
                            <a:rPr lang="en-US" i="1">
                              <a:solidFill>
                                <a:srgbClr val="B83232"/>
                              </a:solidFill>
                              <a:latin typeface="Cambria Math"/>
                              <a:ea typeface="Cambria Math"/>
                            </a:rPr>
                            <m:t>𝛼</m:t>
                          </m:r>
                        </m:sup>
                      </m:sSubSup>
                    </m:oMath>
                  </m:oMathPara>
                </a14:m>
                <a:endParaRPr lang="en-US" dirty="0"/>
              </a:p>
              <a:p>
                <a:pPr lvl="1"/>
                <a:r>
                  <a:rPr lang="en-US" dirty="0"/>
                  <a:t>Resource constraint: </a:t>
                </a:r>
              </a:p>
              <a:p>
                <a:pPr marL="274320" lvl="1" indent="0">
                  <a:buNone/>
                </a:pPr>
                <a14:m>
                  <m:oMathPara xmlns:m="http://schemas.openxmlformats.org/officeDocument/2006/math">
                    <m:oMathParaPr>
                      <m:jc m:val="center"/>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𝐶</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𝐼</m:t>
                          </m:r>
                        </m:e>
                        <m:sub>
                          <m:r>
                            <a:rPr lang="en-US" i="1">
                              <a:solidFill>
                                <a:srgbClr val="B83232"/>
                              </a:solidFill>
                              <a:latin typeface="Cambria Math"/>
                            </a:rPr>
                            <m:t>𝑡</m:t>
                          </m:r>
                        </m:sub>
                      </m:sSub>
                    </m:oMath>
                  </m:oMathPara>
                </a14:m>
                <a:endParaRPr lang="en-US" dirty="0"/>
              </a:p>
              <a:p>
                <a:pPr lvl="1"/>
                <a:r>
                  <a:rPr lang="en-US" dirty="0"/>
                  <a:t>Capital accumulation: </a:t>
                </a:r>
              </a:p>
              <a:p>
                <a:pPr marL="274320" lvl="1" indent="0">
                  <a:buNone/>
                </a:pPr>
                <a14:m>
                  <m:oMathPara xmlns:m="http://schemas.openxmlformats.org/officeDocument/2006/math">
                    <m:oMathParaPr>
                      <m:jc m:val="center"/>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i="1">
                              <a:solidFill>
                                <a:srgbClr val="B83232"/>
                              </a:solidFill>
                              <a:latin typeface="Cambria Math"/>
                            </a:rPr>
                            <m:t>+1</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𝐼</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sym typeface="Symbol"/>
                            </a:rPr>
                            <m:t></m:t>
                          </m:r>
                          <m:r>
                            <a:rPr lang="en-US" i="1">
                              <a:solidFill>
                                <a:srgbClr val="B83232"/>
                              </a:solidFill>
                              <a:latin typeface="Cambria Math"/>
                            </a:rPr>
                            <m:t>𝐾</m:t>
                          </m:r>
                        </m:e>
                        <m:sub>
                          <m:r>
                            <a:rPr lang="en-US" i="1">
                              <a:solidFill>
                                <a:srgbClr val="B83232"/>
                              </a:solidFill>
                              <a:latin typeface="Cambria Math"/>
                            </a:rPr>
                            <m:t>𝑡</m:t>
                          </m:r>
                        </m:sub>
                      </m:sSub>
                    </m:oMath>
                  </m:oMathPara>
                </a14:m>
                <a:endParaRPr lang="en-US" dirty="0"/>
              </a:p>
              <a:p>
                <a:pPr lvl="1"/>
                <a:r>
                  <a:rPr lang="en-US" dirty="0"/>
                  <a:t>Saving/investment function: </a:t>
                </a:r>
              </a:p>
              <a:p>
                <a:pPr marL="274320" lvl="1" indent="0">
                  <a:buNone/>
                </a:pPr>
                <a14:m>
                  <m:oMathPara xmlns:m="http://schemas.openxmlformats.org/officeDocument/2006/math">
                    <m:oMathParaPr>
                      <m:jc m:val="center"/>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𝐼</m:t>
                          </m:r>
                        </m:e>
                        <m:sub>
                          <m:r>
                            <a:rPr lang="en-US" i="1">
                              <a:solidFill>
                                <a:srgbClr val="B83232"/>
                              </a:solidFill>
                              <a:latin typeface="Cambria Math"/>
                            </a:rPr>
                            <m:t>𝑡</m:t>
                          </m:r>
                        </m:sub>
                      </m:sSub>
                      <m:r>
                        <a:rPr lang="en-US" i="1">
                          <a:solidFill>
                            <a:srgbClr val="B83232"/>
                          </a:solidFill>
                          <a:latin typeface="Cambria Math"/>
                        </a:rPr>
                        <m:t>=</m:t>
                      </m:r>
                      <m:r>
                        <a:rPr lang="en-US" i="1">
                          <a:solidFill>
                            <a:srgbClr val="B83232"/>
                          </a:solidFill>
                          <a:latin typeface="Cambria Math"/>
                        </a:rPr>
                        <m:t>𝑠</m:t>
                      </m:r>
                      <m:sSub>
                        <m:sSubPr>
                          <m:ctrlPr>
                            <a:rPr lang="en-US" i="1">
                              <a:solidFill>
                                <a:srgbClr val="B83232"/>
                              </a:solidFill>
                              <a:latin typeface="Cambria Math" panose="02040503050406030204" pitchFamily="18" charset="0"/>
                            </a:rPr>
                          </m:ctrlPr>
                        </m:sSubPr>
                        <m:e>
                          <m:r>
                            <a:rPr lang="en-US" b="0" i="1" smtClean="0">
                              <a:solidFill>
                                <a:srgbClr val="B83232"/>
                              </a:solidFill>
                              <a:latin typeface="Cambria Math"/>
                            </a:rPr>
                            <m:t>𝑌</m:t>
                          </m:r>
                        </m:e>
                        <m:sub>
                          <m:r>
                            <a:rPr lang="en-US" i="1">
                              <a:solidFill>
                                <a:srgbClr val="B83232"/>
                              </a:solidFill>
                              <a:latin typeface="Cambria Math"/>
                            </a:rPr>
                            <m:t>𝑡</m:t>
                          </m:r>
                        </m:sub>
                      </m:sSub>
                    </m:oMath>
                  </m:oMathPara>
                </a14:m>
                <a:endParaRPr lang="en-US" dirty="0"/>
              </a:p>
              <a:p>
                <a:pPr lvl="1"/>
                <a:r>
                  <a:rPr lang="en-US" dirty="0"/>
                  <a:t>Fixed labor force:</a:t>
                </a:r>
              </a:p>
              <a:p>
                <a:pPr marL="274320" lvl="1" indent="0" algn="ctr">
                  <a:buNone/>
                </a:pPr>
                <a14:m>
                  <m:oMathPara xmlns:m="http://schemas.openxmlformats.org/officeDocument/2006/math">
                    <m:oMathParaPr>
                      <m:jc m:val="centerGroup"/>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𝐿</m:t>
                          </m:r>
                        </m:e>
                        <m:sub>
                          <m:r>
                            <a:rPr lang="en-US" i="1">
                              <a:solidFill>
                                <a:srgbClr val="B83232"/>
                              </a:solidFill>
                              <a:latin typeface="Cambria Math"/>
                            </a:rPr>
                            <m:t>𝑡</m:t>
                          </m:r>
                        </m:sub>
                      </m:sSub>
                      <m:r>
                        <a:rPr lang="en-US" i="1">
                          <a:solidFill>
                            <a:srgbClr val="B83232"/>
                          </a:solidFill>
                          <a:latin typeface="Cambria Math"/>
                        </a:rPr>
                        <m:t>=</m:t>
                      </m:r>
                      <m:acc>
                        <m:accPr>
                          <m:chr m:val="̅"/>
                          <m:ctrlPr>
                            <a:rPr lang="en-US" i="1">
                              <a:solidFill>
                                <a:srgbClr val="B83232"/>
                              </a:solidFill>
                              <a:latin typeface="Cambria Math" panose="02040503050406030204" pitchFamily="18" charset="0"/>
                            </a:rPr>
                          </m:ctrlPr>
                        </m:accPr>
                        <m:e>
                          <m:r>
                            <a:rPr lang="en-US" i="1">
                              <a:solidFill>
                                <a:srgbClr val="B83232"/>
                              </a:solidFill>
                              <a:latin typeface="Cambria Math"/>
                            </a:rPr>
                            <m:t>𝐿</m:t>
                          </m:r>
                        </m:e>
                      </m:acc>
                    </m:oMath>
                  </m:oMathPara>
                </a14:m>
                <a:endParaRPr lang="en-US" dirty="0"/>
              </a:p>
              <a:p>
                <a:pPr marL="274320" lvl="1" indent="0">
                  <a:buNone/>
                </a:pPr>
                <a:endParaRPr lang="en-US" dirty="0"/>
              </a:p>
              <a:p>
                <a:pPr lvl="1"/>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724400" y="1066800"/>
                <a:ext cx="3962400" cy="5181600"/>
              </a:xfrm>
              <a:prstGeom prst="rect">
                <a:avLst/>
              </a:prstGeom>
              <a:blipFill rotWithShape="1">
                <a:blip r:embed="rId3"/>
                <a:stretch>
                  <a:fillRect l="-1231" t="-1059" r="-2308"/>
                </a:stretch>
              </a:blipFill>
            </p:spPr>
            <p:txBody>
              <a:bodyPr/>
              <a:lstStyle/>
              <a:p>
                <a:r>
                  <a:rPr lang="en-US">
                    <a:noFill/>
                  </a:rPr>
                  <a:t> </a:t>
                </a:r>
              </a:p>
            </p:txBody>
          </p:sp>
        </mc:Fallback>
      </mc:AlternateContent>
      <p:sp>
        <p:nvSpPr>
          <p:cNvPr id="6" name="Left-Right Arrow 5"/>
          <p:cNvSpPr/>
          <p:nvPr/>
        </p:nvSpPr>
        <p:spPr>
          <a:xfrm>
            <a:off x="2667000" y="2247900"/>
            <a:ext cx="2209800" cy="228600"/>
          </a:xfrm>
          <a:prstGeom prst="lef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614539" y="1840468"/>
            <a:ext cx="2338461" cy="369332"/>
          </a:xfrm>
          <a:prstGeom prst="rect">
            <a:avLst/>
          </a:prstGeom>
          <a:noFill/>
        </p:spPr>
        <p:txBody>
          <a:bodyPr wrap="none" rtlCol="0">
            <a:spAutoFit/>
          </a:bodyPr>
          <a:lstStyle/>
          <a:p>
            <a:r>
              <a:rPr lang="en-US" dirty="0"/>
              <a:t>5 equations, 5 variables</a:t>
            </a:r>
          </a:p>
        </p:txBody>
      </p:sp>
    </p:spTree>
    <p:extLst>
      <p:ext uri="{BB962C8B-B14F-4D97-AF65-F5344CB8AC3E}">
        <p14:creationId xmlns:p14="http://schemas.microsoft.com/office/powerpoint/2010/main" val="349537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5F753-96C0-5139-655C-359B3C2454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D43BD-A46B-EDDF-E7F0-E4D38B816633}"/>
              </a:ext>
            </a:extLst>
          </p:cNvPr>
          <p:cNvSpPr>
            <a:spLocks noGrp="1"/>
          </p:cNvSpPr>
          <p:nvPr>
            <p:ph type="title"/>
          </p:nvPr>
        </p:nvSpPr>
        <p:spPr/>
        <p:txBody>
          <a:bodyPr/>
          <a:lstStyle/>
          <a:p>
            <a:r>
              <a:rPr lang="en-US" dirty="0"/>
              <a:t>Framework of the model</a:t>
            </a:r>
          </a:p>
        </p:txBody>
      </p:sp>
      <p:sp>
        <p:nvSpPr>
          <p:cNvPr id="4" name="Slide Number Placeholder 3">
            <a:extLst>
              <a:ext uri="{FF2B5EF4-FFF2-40B4-BE49-F238E27FC236}">
                <a16:creationId xmlns:a16="http://schemas.microsoft.com/office/drawing/2014/main" id="{8B1D2C93-738A-1930-8BFC-CC9D124C1200}"/>
              </a:ext>
            </a:extLst>
          </p:cNvPr>
          <p:cNvSpPr>
            <a:spLocks noGrp="1"/>
          </p:cNvSpPr>
          <p:nvPr>
            <p:ph type="sldNum" sz="quarter" idx="12"/>
          </p:nvPr>
        </p:nvSpPr>
        <p:spPr/>
        <p:txBody>
          <a:bodyPr/>
          <a:lstStyle/>
          <a:p>
            <a:r>
              <a:rPr lang="en-US"/>
              <a:t>[ </a:t>
            </a:r>
            <a:fld id="{20935799-1D9E-4510-B317-BE6250590C04}" type="slidenum">
              <a:rPr lang="en-US" smtClean="0"/>
              <a:pPr/>
              <a:t>19</a:t>
            </a:fld>
            <a:r>
              <a:rPr lang="en-US"/>
              <a:t>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A5E190A-D6E5-9449-A456-EE8FF0846B5D}"/>
                  </a:ext>
                </a:extLst>
              </p:cNvPr>
              <p:cNvSpPr>
                <a:spLocks noGrp="1"/>
              </p:cNvSpPr>
              <p:nvPr>
                <p:ph sz="quarter" idx="1"/>
              </p:nvPr>
            </p:nvSpPr>
            <p:spPr>
              <a:xfrm>
                <a:off x="457200" y="1066800"/>
                <a:ext cx="8229600" cy="5181600"/>
              </a:xfrm>
            </p:spPr>
            <p:txBody>
              <a:bodyPr>
                <a:normAutofit lnSpcReduction="10000"/>
              </a:bodyPr>
              <a:lstStyle/>
              <a:p>
                <a:r>
                  <a:rPr lang="fr-FR" dirty="0"/>
                  <a:t>As in the model of production </a:t>
                </a:r>
                <a:r>
                  <a:rPr lang="fr-FR" dirty="0" err="1"/>
                  <a:t>we</a:t>
                </a:r>
                <a:r>
                  <a:rPr lang="fr-FR" dirty="0"/>
                  <a:t> have 5 </a:t>
                </a:r>
                <a:r>
                  <a:rPr lang="fr-FR" dirty="0" err="1"/>
                  <a:t>equations</a:t>
                </a:r>
                <a:r>
                  <a:rPr lang="fr-FR" dirty="0"/>
                  <a:t> and 5 variables…</a:t>
                </a:r>
              </a:p>
              <a:p>
                <a:pPr lvl="1"/>
                <a:r>
                  <a:rPr lang="fr-FR" dirty="0"/>
                  <a:t>But </a:t>
                </a:r>
                <a:r>
                  <a:rPr lang="fr-FR" dirty="0" err="1"/>
                  <a:t>it</a:t>
                </a:r>
                <a:r>
                  <a:rPr lang="fr-FR" dirty="0"/>
                  <a:t> </a:t>
                </a:r>
                <a:r>
                  <a:rPr lang="fr-FR" dirty="0" err="1"/>
                  <a:t>is</a:t>
                </a:r>
                <a:r>
                  <a:rPr lang="fr-FR" dirty="0"/>
                  <a:t> </a:t>
                </a:r>
                <a:r>
                  <a:rPr lang="fr-FR" dirty="0" err="1"/>
                  <a:t>much</a:t>
                </a:r>
                <a:r>
                  <a:rPr lang="fr-FR" dirty="0"/>
                  <a:t> harder to solve!</a:t>
                </a:r>
              </a:p>
              <a:p>
                <a:pPr lvl="1"/>
                <a:endParaRPr lang="fr-FR" dirty="0"/>
              </a:p>
              <a:p>
                <a:r>
                  <a:rPr lang="fr-FR" dirty="0"/>
                  <a:t>Time dimension</a:t>
                </a:r>
              </a:p>
              <a:p>
                <a:pPr lvl="1"/>
                <a:r>
                  <a:rPr lang="fr-FR" dirty="0" err="1"/>
                  <a:t>Starting</a:t>
                </a:r>
                <a:r>
                  <a:rPr lang="fr-FR" dirty="0"/>
                  <a:t> </a:t>
                </a:r>
                <a:r>
                  <a:rPr lang="fr-FR" dirty="0" err="1"/>
                  <a:t>from</a:t>
                </a:r>
                <a:r>
                  <a:rPr lang="fr-FR" dirty="0"/>
                  <a:t>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0</m:t>
                        </m:r>
                      </m:sub>
                    </m:sSub>
                  </m:oMath>
                </a14:m>
                <a:r>
                  <a:rPr lang="fr-FR" dirty="0"/>
                  <a:t> I can </a:t>
                </a:r>
                <a:r>
                  <a:rPr lang="fr-FR" dirty="0" err="1"/>
                  <a:t>compute</a:t>
                </a:r>
                <a:r>
                  <a:rPr lang="fr-FR" dirty="0"/>
                  <a:t> </a:t>
                </a:r>
                <a14:m>
                  <m:oMath xmlns:m="http://schemas.openxmlformats.org/officeDocument/2006/math">
                    <m:sSub>
                      <m:sSubPr>
                        <m:ctrlPr>
                          <a:rPr lang="en-US" i="1">
                            <a:solidFill>
                              <a:srgbClr val="B83232"/>
                            </a:solidFill>
                            <a:latin typeface="Cambria Math" panose="02040503050406030204" pitchFamily="18" charset="0"/>
                          </a:rPr>
                        </m:ctrlPr>
                      </m:sSubPr>
                      <m:e>
                        <m:r>
                          <a:rPr lang="fr-FR" b="0" i="1" smtClean="0">
                            <a:solidFill>
                              <a:srgbClr val="B83232"/>
                            </a:solidFill>
                            <a:latin typeface="Cambria Math" panose="02040503050406030204" pitchFamily="18" charset="0"/>
                          </a:rPr>
                          <m:t>𝑌</m:t>
                        </m:r>
                      </m:e>
                      <m:sub>
                        <m:r>
                          <a:rPr lang="en-US" i="1">
                            <a:solidFill>
                              <a:srgbClr val="B83232"/>
                            </a:solidFill>
                            <a:latin typeface="Cambria Math"/>
                          </a:rPr>
                          <m:t>0</m:t>
                        </m:r>
                      </m:sub>
                    </m:sSub>
                    <m:r>
                      <m:rPr>
                        <m:nor/>
                      </m:rPr>
                      <a:rPr lang="fr-FR" dirty="0"/>
                      <m:t>,</m:t>
                    </m:r>
                    <m:r>
                      <a:rPr lang="fr-FR" b="0" i="1" dirty="0" smtClean="0">
                        <a:latin typeface="Cambria Math" panose="02040503050406030204" pitchFamily="18" charset="0"/>
                      </a:rPr>
                      <m:t>   </m:t>
                    </m:r>
                    <m:sSub>
                      <m:sSubPr>
                        <m:ctrlPr>
                          <a:rPr lang="en-US" i="1">
                            <a:solidFill>
                              <a:srgbClr val="B83232"/>
                            </a:solidFill>
                            <a:latin typeface="Cambria Math" panose="02040503050406030204" pitchFamily="18" charset="0"/>
                          </a:rPr>
                        </m:ctrlPr>
                      </m:sSubPr>
                      <m:e>
                        <m:r>
                          <a:rPr lang="fr-FR" b="0" i="1" smtClean="0">
                            <a:solidFill>
                              <a:srgbClr val="B83232"/>
                            </a:solidFill>
                            <a:latin typeface="Cambria Math" panose="02040503050406030204" pitchFamily="18" charset="0"/>
                          </a:rPr>
                          <m:t>𝐼</m:t>
                        </m:r>
                      </m:e>
                      <m:sub>
                        <m:r>
                          <a:rPr lang="en-US" i="1">
                            <a:solidFill>
                              <a:srgbClr val="B83232"/>
                            </a:solidFill>
                            <a:latin typeface="Cambria Math"/>
                          </a:rPr>
                          <m:t>0</m:t>
                        </m:r>
                      </m:sub>
                    </m:sSub>
                  </m:oMath>
                </a14:m>
                <a:r>
                  <a:rPr lang="fr-FR" dirty="0"/>
                  <a:t>, </a:t>
                </a:r>
                <a14:m>
                  <m:oMath xmlns:m="http://schemas.openxmlformats.org/officeDocument/2006/math">
                    <m:sSub>
                      <m:sSubPr>
                        <m:ctrlPr>
                          <a:rPr lang="en-US" i="1">
                            <a:solidFill>
                              <a:srgbClr val="B83232"/>
                            </a:solidFill>
                            <a:latin typeface="Cambria Math" panose="02040503050406030204" pitchFamily="18" charset="0"/>
                          </a:rPr>
                        </m:ctrlPr>
                      </m:sSubPr>
                      <m:e>
                        <m:r>
                          <a:rPr lang="fr-FR" b="0" i="1" smtClean="0">
                            <a:solidFill>
                              <a:srgbClr val="B83232"/>
                            </a:solidFill>
                            <a:latin typeface="Cambria Math" panose="02040503050406030204" pitchFamily="18" charset="0"/>
                          </a:rPr>
                          <m:t>𝐶</m:t>
                        </m:r>
                      </m:e>
                      <m:sub>
                        <m:r>
                          <a:rPr lang="en-US" i="1">
                            <a:solidFill>
                              <a:srgbClr val="B83232"/>
                            </a:solidFill>
                            <a:latin typeface="Cambria Math"/>
                          </a:rPr>
                          <m:t>0</m:t>
                        </m:r>
                      </m:sub>
                    </m:sSub>
                  </m:oMath>
                </a14:m>
                <a:r>
                  <a:rPr lang="fr-FR" dirty="0"/>
                  <a:t>, </a:t>
                </a:r>
                <a14:m>
                  <m:oMath xmlns:m="http://schemas.openxmlformats.org/officeDocument/2006/math">
                    <m:sSub>
                      <m:sSubPr>
                        <m:ctrlPr>
                          <a:rPr lang="en-US" i="1">
                            <a:solidFill>
                              <a:srgbClr val="B83232"/>
                            </a:solidFill>
                            <a:latin typeface="Cambria Math" panose="02040503050406030204" pitchFamily="18" charset="0"/>
                          </a:rPr>
                        </m:ctrlPr>
                      </m:sSubPr>
                      <m:e>
                        <m:r>
                          <a:rPr lang="fr-FR" b="0" i="1" smtClean="0">
                            <a:solidFill>
                              <a:srgbClr val="B83232"/>
                            </a:solidFill>
                            <a:latin typeface="Cambria Math" panose="02040503050406030204" pitchFamily="18" charset="0"/>
                          </a:rPr>
                          <m:t>𝐾</m:t>
                        </m:r>
                      </m:e>
                      <m:sub>
                        <m:r>
                          <a:rPr lang="fr-FR" b="0" i="1" smtClean="0">
                            <a:solidFill>
                              <a:srgbClr val="B83232"/>
                            </a:solidFill>
                            <a:latin typeface="Cambria Math" panose="02040503050406030204" pitchFamily="18" charset="0"/>
                          </a:rPr>
                          <m:t>1</m:t>
                        </m:r>
                      </m:sub>
                    </m:sSub>
                  </m:oMath>
                </a14:m>
                <a:r>
                  <a:rPr lang="fr-FR" dirty="0"/>
                  <a:t> </a:t>
                </a:r>
              </a:p>
              <a:p>
                <a:pPr lvl="1"/>
                <a:r>
                  <a:rPr lang="fr-FR" dirty="0" err="1"/>
                  <a:t>Then</a:t>
                </a:r>
                <a:r>
                  <a:rPr lang="fr-FR" dirty="0"/>
                  <a:t> </a:t>
                </a:r>
                <a:r>
                  <a:rPr lang="fr-FR" dirty="0" err="1"/>
                  <a:t>given</a:t>
                </a:r>
                <a:r>
                  <a:rPr lang="fr-FR" dirty="0"/>
                  <a:t> </a:t>
                </a:r>
                <a14:m>
                  <m:oMath xmlns:m="http://schemas.openxmlformats.org/officeDocument/2006/math">
                    <m:sSub>
                      <m:sSubPr>
                        <m:ctrlPr>
                          <a:rPr lang="en-US" i="1" smtClean="0">
                            <a:solidFill>
                              <a:srgbClr val="B83232"/>
                            </a:solidFill>
                            <a:latin typeface="Cambria Math" panose="02040503050406030204" pitchFamily="18" charset="0"/>
                          </a:rPr>
                        </m:ctrlPr>
                      </m:sSubPr>
                      <m:e>
                        <m:r>
                          <a:rPr lang="en-US" i="1">
                            <a:solidFill>
                              <a:srgbClr val="B83232"/>
                            </a:solidFill>
                            <a:latin typeface="Cambria Math"/>
                          </a:rPr>
                          <m:t>𝐾</m:t>
                        </m:r>
                      </m:e>
                      <m:sub>
                        <m:r>
                          <a:rPr lang="fr-FR" b="0" i="1" smtClean="0">
                            <a:solidFill>
                              <a:srgbClr val="B83232"/>
                            </a:solidFill>
                            <a:latin typeface="Cambria Math" panose="02040503050406030204" pitchFamily="18" charset="0"/>
                          </a:rPr>
                          <m:t>1</m:t>
                        </m:r>
                      </m:sub>
                    </m:sSub>
                  </m:oMath>
                </a14:m>
                <a:r>
                  <a:rPr lang="fr-FR" dirty="0"/>
                  <a:t> I can </a:t>
                </a:r>
                <a:r>
                  <a:rPr lang="fr-FR" dirty="0" err="1"/>
                  <a:t>compute</a:t>
                </a:r>
                <a:r>
                  <a:rPr lang="fr-FR" dirty="0"/>
                  <a:t> </a:t>
                </a:r>
                <a14:m>
                  <m:oMath xmlns:m="http://schemas.openxmlformats.org/officeDocument/2006/math">
                    <m:sSub>
                      <m:sSubPr>
                        <m:ctrlPr>
                          <a:rPr lang="en-US" i="1">
                            <a:solidFill>
                              <a:srgbClr val="B83232"/>
                            </a:solidFill>
                            <a:latin typeface="Cambria Math" panose="02040503050406030204" pitchFamily="18" charset="0"/>
                          </a:rPr>
                        </m:ctrlPr>
                      </m:sSubPr>
                      <m:e>
                        <m:r>
                          <a:rPr lang="fr-FR" i="1">
                            <a:solidFill>
                              <a:srgbClr val="B83232"/>
                            </a:solidFill>
                            <a:latin typeface="Cambria Math" panose="02040503050406030204" pitchFamily="18" charset="0"/>
                          </a:rPr>
                          <m:t>𝑌</m:t>
                        </m:r>
                      </m:e>
                      <m:sub>
                        <m:r>
                          <a:rPr lang="fr-FR" b="0" i="1" smtClean="0">
                            <a:solidFill>
                              <a:srgbClr val="B83232"/>
                            </a:solidFill>
                            <a:latin typeface="Cambria Math" panose="02040503050406030204" pitchFamily="18" charset="0"/>
                          </a:rPr>
                          <m:t>1</m:t>
                        </m:r>
                      </m:sub>
                    </m:sSub>
                    <m:r>
                      <m:rPr>
                        <m:nor/>
                      </m:rPr>
                      <a:rPr lang="fr-FR" dirty="0"/>
                      <m:t>,</m:t>
                    </m:r>
                    <m:r>
                      <a:rPr lang="fr-FR" i="1" dirty="0">
                        <a:latin typeface="Cambria Math" panose="02040503050406030204" pitchFamily="18" charset="0"/>
                      </a:rPr>
                      <m:t>   </m:t>
                    </m:r>
                    <m:sSub>
                      <m:sSubPr>
                        <m:ctrlPr>
                          <a:rPr lang="en-US" i="1">
                            <a:solidFill>
                              <a:srgbClr val="B83232"/>
                            </a:solidFill>
                            <a:latin typeface="Cambria Math" panose="02040503050406030204" pitchFamily="18" charset="0"/>
                          </a:rPr>
                        </m:ctrlPr>
                      </m:sSubPr>
                      <m:e>
                        <m:r>
                          <a:rPr lang="fr-FR" i="1">
                            <a:solidFill>
                              <a:srgbClr val="B83232"/>
                            </a:solidFill>
                            <a:latin typeface="Cambria Math" panose="02040503050406030204" pitchFamily="18" charset="0"/>
                          </a:rPr>
                          <m:t>𝐼</m:t>
                        </m:r>
                      </m:e>
                      <m:sub>
                        <m:r>
                          <a:rPr lang="fr-FR" b="0" i="1" smtClean="0">
                            <a:solidFill>
                              <a:srgbClr val="B83232"/>
                            </a:solidFill>
                            <a:latin typeface="Cambria Math" panose="02040503050406030204" pitchFamily="18" charset="0"/>
                          </a:rPr>
                          <m:t>1</m:t>
                        </m:r>
                      </m:sub>
                    </m:sSub>
                  </m:oMath>
                </a14:m>
                <a:r>
                  <a:rPr lang="fr-FR" dirty="0"/>
                  <a:t>, </a:t>
                </a:r>
                <a14:m>
                  <m:oMath xmlns:m="http://schemas.openxmlformats.org/officeDocument/2006/math">
                    <m:sSub>
                      <m:sSubPr>
                        <m:ctrlPr>
                          <a:rPr lang="en-US" i="1">
                            <a:solidFill>
                              <a:srgbClr val="B83232"/>
                            </a:solidFill>
                            <a:latin typeface="Cambria Math" panose="02040503050406030204" pitchFamily="18" charset="0"/>
                          </a:rPr>
                        </m:ctrlPr>
                      </m:sSubPr>
                      <m:e>
                        <m:r>
                          <a:rPr lang="fr-FR" i="1">
                            <a:solidFill>
                              <a:srgbClr val="B83232"/>
                            </a:solidFill>
                            <a:latin typeface="Cambria Math" panose="02040503050406030204" pitchFamily="18" charset="0"/>
                          </a:rPr>
                          <m:t>𝐶</m:t>
                        </m:r>
                      </m:e>
                      <m:sub>
                        <m:r>
                          <a:rPr lang="fr-FR" b="0" i="1" smtClean="0">
                            <a:solidFill>
                              <a:srgbClr val="B83232"/>
                            </a:solidFill>
                            <a:latin typeface="Cambria Math" panose="02040503050406030204" pitchFamily="18" charset="0"/>
                          </a:rPr>
                          <m:t>1</m:t>
                        </m:r>
                      </m:sub>
                    </m:sSub>
                  </m:oMath>
                </a14:m>
                <a:r>
                  <a:rPr lang="fr-FR" dirty="0"/>
                  <a:t>, </a:t>
                </a:r>
                <a14:m>
                  <m:oMath xmlns:m="http://schemas.openxmlformats.org/officeDocument/2006/math">
                    <m:sSub>
                      <m:sSubPr>
                        <m:ctrlPr>
                          <a:rPr lang="en-US" i="1">
                            <a:solidFill>
                              <a:srgbClr val="B83232"/>
                            </a:solidFill>
                            <a:latin typeface="Cambria Math" panose="02040503050406030204" pitchFamily="18" charset="0"/>
                          </a:rPr>
                        </m:ctrlPr>
                      </m:sSubPr>
                      <m:e>
                        <m:r>
                          <a:rPr lang="fr-FR" i="1">
                            <a:solidFill>
                              <a:srgbClr val="B83232"/>
                            </a:solidFill>
                            <a:latin typeface="Cambria Math" panose="02040503050406030204" pitchFamily="18" charset="0"/>
                          </a:rPr>
                          <m:t>𝐾</m:t>
                        </m:r>
                      </m:e>
                      <m:sub>
                        <m:r>
                          <a:rPr lang="fr-FR" b="0" i="1" smtClean="0">
                            <a:solidFill>
                              <a:srgbClr val="B83232"/>
                            </a:solidFill>
                            <a:latin typeface="Cambria Math" panose="02040503050406030204" pitchFamily="18" charset="0"/>
                          </a:rPr>
                          <m:t>2</m:t>
                        </m:r>
                      </m:sub>
                    </m:sSub>
                  </m:oMath>
                </a14:m>
                <a:endParaRPr lang="fr-FR" dirty="0">
                  <a:solidFill>
                    <a:srgbClr val="B83232"/>
                  </a:solidFill>
                </a:endParaRPr>
              </a:p>
              <a:p>
                <a:pPr lvl="1"/>
                <a:r>
                  <a:rPr lang="fr-FR" dirty="0"/>
                  <a:t>… </a:t>
                </a:r>
              </a:p>
              <a:p>
                <a:pPr marL="274320" lvl="1" indent="0">
                  <a:buNone/>
                </a:pPr>
                <a:endParaRPr lang="fr-FR" dirty="0"/>
              </a:p>
              <a:p>
                <a:r>
                  <a:rPr lang="fr-FR" dirty="0" err="1"/>
                  <a:t>We</a:t>
                </a:r>
                <a:r>
                  <a:rPr lang="fr-FR" dirty="0"/>
                  <a:t> </a:t>
                </a:r>
                <a:r>
                  <a:rPr lang="fr-FR" dirty="0" err="1"/>
                  <a:t>will</a:t>
                </a:r>
                <a:r>
                  <a:rPr lang="fr-FR" dirty="0"/>
                  <a:t> </a:t>
                </a:r>
                <a:r>
                  <a:rPr lang="fr-FR" dirty="0" err="1"/>
                  <a:t>characterize</a:t>
                </a:r>
                <a:r>
                  <a:rPr lang="fr-FR" dirty="0"/>
                  <a:t> a </a:t>
                </a:r>
                <a:r>
                  <a:rPr lang="fr-FR" dirty="0" err="1"/>
                  <a:t>path</a:t>
                </a:r>
                <a:r>
                  <a:rPr lang="fr-FR" dirty="0"/>
                  <a:t>: a </a:t>
                </a:r>
                <a:r>
                  <a:rPr lang="fr-FR" dirty="0" err="1">
                    <a:solidFill>
                      <a:srgbClr val="B83232"/>
                    </a:solidFill>
                  </a:rPr>
                  <a:t>sequence</a:t>
                </a:r>
                <a:r>
                  <a:rPr lang="fr-FR" dirty="0">
                    <a:solidFill>
                      <a:srgbClr val="B83232"/>
                    </a:solidFill>
                  </a:rPr>
                  <a:t> </a:t>
                </a:r>
                <a14:m>
                  <m:oMath xmlns:m="http://schemas.openxmlformats.org/officeDocument/2006/math">
                    <m:sSub>
                      <m:sSubPr>
                        <m:ctrlPr>
                          <a:rPr lang="en-US" i="1">
                            <a:solidFill>
                              <a:srgbClr val="B83232"/>
                            </a:solidFill>
                            <a:latin typeface="Cambria Math" panose="02040503050406030204" pitchFamily="18" charset="0"/>
                          </a:rPr>
                        </m:ctrlPr>
                      </m:sSubPr>
                      <m:e>
                        <m:d>
                          <m:dPr>
                            <m:begChr m:val="{"/>
                            <m:endChr m:val="}"/>
                            <m:ctrlPr>
                              <a:rPr lang="en-US" i="1" smtClean="0">
                                <a:solidFill>
                                  <a:srgbClr val="B83232"/>
                                </a:solidFill>
                                <a:latin typeface="Cambria Math" panose="02040503050406030204" pitchFamily="18" charset="0"/>
                              </a:rPr>
                            </m:ctrlPr>
                          </m:dPr>
                          <m:e>
                            <m:sSub>
                              <m:sSubPr>
                                <m:ctrlPr>
                                  <a:rPr lang="en-US" i="1">
                                    <a:solidFill>
                                      <a:srgbClr val="B83232"/>
                                    </a:solidFill>
                                    <a:latin typeface="Cambria Math" panose="02040503050406030204" pitchFamily="18" charset="0"/>
                                  </a:rPr>
                                </m:ctrlPr>
                              </m:sSubPr>
                              <m:e>
                                <m:r>
                                  <a:rPr lang="fr-FR" i="1">
                                    <a:solidFill>
                                      <a:srgbClr val="B83232"/>
                                    </a:solidFill>
                                    <a:latin typeface="Cambria Math" panose="02040503050406030204" pitchFamily="18" charset="0"/>
                                  </a:rPr>
                                  <m:t>𝐾</m:t>
                                </m:r>
                              </m:e>
                              <m:sub>
                                <m:r>
                                  <a:rPr lang="fr-FR" b="0" i="1" smtClean="0">
                                    <a:solidFill>
                                      <a:srgbClr val="B83232"/>
                                    </a:solidFill>
                                    <a:latin typeface="Cambria Math" panose="02040503050406030204" pitchFamily="18" charset="0"/>
                                  </a:rPr>
                                  <m:t>𝑡</m:t>
                                </m:r>
                              </m:sub>
                            </m:sSub>
                          </m:e>
                        </m:d>
                      </m:e>
                      <m:sub>
                        <m:r>
                          <a:rPr lang="fr-FR" b="0" i="1" smtClean="0">
                            <a:solidFill>
                              <a:srgbClr val="B83232"/>
                            </a:solidFill>
                            <a:latin typeface="Cambria Math" panose="02040503050406030204" pitchFamily="18" charset="0"/>
                          </a:rPr>
                          <m:t>𝑡</m:t>
                        </m:r>
                        <m:r>
                          <a:rPr lang="fr-FR" b="0" i="1" smtClean="0">
                            <a:solidFill>
                              <a:srgbClr val="B83232"/>
                            </a:solidFill>
                            <a:latin typeface="Cambria Math" panose="02040503050406030204" pitchFamily="18" charset="0"/>
                          </a:rPr>
                          <m:t>=0,1,… </m:t>
                        </m:r>
                      </m:sub>
                    </m:sSub>
                  </m:oMath>
                </a14:m>
                <a:endParaRPr lang="en-US" dirty="0"/>
              </a:p>
              <a:p>
                <a:r>
                  <a:rPr lang="en-US" dirty="0"/>
                  <a:t>We will also characterize the </a:t>
                </a:r>
                <a:r>
                  <a:rPr lang="en-US" dirty="0">
                    <a:solidFill>
                      <a:srgbClr val="B83232"/>
                    </a:solidFill>
                  </a:rPr>
                  <a:t>steady state</a:t>
                </a:r>
              </a:p>
              <a:p>
                <a:pPr lvl="1"/>
                <a:r>
                  <a:rPr lang="en-US" dirty="0"/>
                  <a:t>When </a:t>
                </a:r>
                <a14:m>
                  <m:oMath xmlns:m="http://schemas.openxmlformats.org/officeDocument/2006/math">
                    <m:sSub>
                      <m:sSubPr>
                        <m:ctrlPr>
                          <a:rPr lang="en-US" i="1">
                            <a:solidFill>
                              <a:srgbClr val="B83232"/>
                            </a:solidFill>
                            <a:latin typeface="Cambria Math" panose="02040503050406030204" pitchFamily="18" charset="0"/>
                          </a:rPr>
                        </m:ctrlPr>
                      </m:sSubPr>
                      <m:e>
                        <m:r>
                          <a:rPr lang="fr-FR" i="1">
                            <a:solidFill>
                              <a:srgbClr val="B83232"/>
                            </a:solidFill>
                            <a:latin typeface="Cambria Math" panose="02040503050406030204" pitchFamily="18" charset="0"/>
                          </a:rPr>
                          <m:t>𝐾</m:t>
                        </m:r>
                      </m:e>
                      <m:sub>
                        <m:r>
                          <a:rPr lang="fr-FR" i="1">
                            <a:solidFill>
                              <a:srgbClr val="B83232"/>
                            </a:solidFill>
                            <a:latin typeface="Cambria Math" panose="02040503050406030204" pitchFamily="18" charset="0"/>
                          </a:rPr>
                          <m:t>𝑡</m:t>
                        </m:r>
                      </m:sub>
                    </m:sSub>
                    <m:r>
                      <a:rPr lang="fr-FR" b="0" i="1" smtClean="0">
                        <a:solidFill>
                          <a:srgbClr val="B83232"/>
                        </a:solidFill>
                        <a:latin typeface="Cambria Math" panose="02040503050406030204" pitchFamily="18" charset="0"/>
                      </a:rPr>
                      <m:t>=</m:t>
                    </m:r>
                    <m:sSub>
                      <m:sSubPr>
                        <m:ctrlPr>
                          <a:rPr lang="en-US" i="1">
                            <a:solidFill>
                              <a:srgbClr val="B83232"/>
                            </a:solidFill>
                            <a:latin typeface="Cambria Math" panose="02040503050406030204" pitchFamily="18" charset="0"/>
                          </a:rPr>
                        </m:ctrlPr>
                      </m:sSubPr>
                      <m:e>
                        <m:r>
                          <a:rPr lang="fr-FR" i="1">
                            <a:solidFill>
                              <a:srgbClr val="B83232"/>
                            </a:solidFill>
                            <a:latin typeface="Cambria Math" panose="02040503050406030204" pitchFamily="18" charset="0"/>
                          </a:rPr>
                          <m:t>𝐾</m:t>
                        </m:r>
                      </m:e>
                      <m:sub>
                        <m:r>
                          <a:rPr lang="fr-FR" i="1">
                            <a:solidFill>
                              <a:srgbClr val="B83232"/>
                            </a:solidFill>
                            <a:latin typeface="Cambria Math" panose="02040503050406030204" pitchFamily="18" charset="0"/>
                          </a:rPr>
                          <m:t>𝑡</m:t>
                        </m:r>
                        <m:r>
                          <a:rPr lang="fr-FR" b="0" i="1" smtClean="0">
                            <a:solidFill>
                              <a:srgbClr val="B83232"/>
                            </a:solidFill>
                            <a:latin typeface="Cambria Math" panose="02040503050406030204" pitchFamily="18" charset="0"/>
                          </a:rPr>
                          <m:t>+1</m:t>
                        </m:r>
                      </m:sub>
                    </m:sSub>
                    <m:r>
                      <a:rPr lang="fr-FR" b="0" i="1" smtClean="0">
                        <a:solidFill>
                          <a:srgbClr val="B83232"/>
                        </a:solidFill>
                        <a:latin typeface="Cambria Math" panose="02040503050406030204" pitchFamily="18" charset="0"/>
                      </a:rPr>
                      <m:t>=</m:t>
                    </m:r>
                    <m:sSubSup>
                      <m:sSubSupPr>
                        <m:ctrlPr>
                          <a:rPr lang="fr-FR" b="0" i="1" smtClean="0">
                            <a:solidFill>
                              <a:srgbClr val="B83232"/>
                            </a:solidFill>
                            <a:latin typeface="Cambria Math" panose="02040503050406030204" pitchFamily="18" charset="0"/>
                          </a:rPr>
                        </m:ctrlPr>
                      </m:sSubSupPr>
                      <m:e>
                        <m:r>
                          <a:rPr lang="fr-FR" b="0" i="1" smtClean="0">
                            <a:solidFill>
                              <a:srgbClr val="B83232"/>
                            </a:solidFill>
                            <a:latin typeface="Cambria Math" panose="02040503050406030204" pitchFamily="18" charset="0"/>
                          </a:rPr>
                          <m:t>𝐾</m:t>
                        </m:r>
                      </m:e>
                      <m:sub/>
                      <m:sup>
                        <m:r>
                          <a:rPr lang="fr-FR" b="0" i="1" smtClean="0">
                            <a:solidFill>
                              <a:srgbClr val="B83232"/>
                            </a:solidFill>
                            <a:latin typeface="Cambria Math" panose="02040503050406030204" pitchFamily="18" charset="0"/>
                          </a:rPr>
                          <m:t>∗</m:t>
                        </m:r>
                      </m:sup>
                    </m:sSubSup>
                  </m:oMath>
                </a14:m>
                <a:endParaRPr lang="en-US" dirty="0"/>
              </a:p>
            </p:txBody>
          </p:sp>
        </mc:Choice>
        <mc:Fallback xmlns="">
          <p:sp>
            <p:nvSpPr>
              <p:cNvPr id="10" name="Content Placeholder 2">
                <a:extLst>
                  <a:ext uri="{FF2B5EF4-FFF2-40B4-BE49-F238E27FC236}">
                    <a16:creationId xmlns:a16="http://schemas.microsoft.com/office/drawing/2014/main" id="{8A5E190A-D6E5-9449-A456-EE8FF0846B5D}"/>
                  </a:ext>
                </a:extLst>
              </p:cNvPr>
              <p:cNvSpPr>
                <a:spLocks noGrp="1" noRot="1" noChangeAspect="1" noMove="1" noResize="1" noEditPoints="1" noAdjustHandles="1" noChangeArrowheads="1" noChangeShapeType="1" noTextEdit="1"/>
              </p:cNvSpPr>
              <p:nvPr>
                <p:ph sz="quarter" idx="1"/>
              </p:nvPr>
            </p:nvSpPr>
            <p:spPr>
              <a:xfrm>
                <a:off x="457200" y="1066800"/>
                <a:ext cx="8229600" cy="5181600"/>
              </a:xfrm>
              <a:blipFill>
                <a:blip r:embed="rId2"/>
                <a:stretch>
                  <a:fillRect l="-772" t="-1956" r="-1543"/>
                </a:stretch>
              </a:blipFill>
            </p:spPr>
            <p:txBody>
              <a:bodyPr/>
              <a:lstStyle/>
              <a:p>
                <a:r>
                  <a:rPr lang="en-US">
                    <a:noFill/>
                  </a:rPr>
                  <a:t> </a:t>
                </a:r>
              </a:p>
            </p:txBody>
          </p:sp>
        </mc:Fallback>
      </mc:AlternateContent>
    </p:spTree>
    <p:extLst>
      <p:ext uri="{BB962C8B-B14F-4D97-AF65-F5344CB8AC3E}">
        <p14:creationId xmlns:p14="http://schemas.microsoft.com/office/powerpoint/2010/main" val="42578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this chapter</a:t>
            </a:r>
          </a:p>
        </p:txBody>
      </p:sp>
      <p:sp>
        <p:nvSpPr>
          <p:cNvPr id="3" name="Content Placeholder 2"/>
          <p:cNvSpPr>
            <a:spLocks noGrp="1"/>
          </p:cNvSpPr>
          <p:nvPr>
            <p:ph sz="quarter" idx="1"/>
          </p:nvPr>
        </p:nvSpPr>
        <p:spPr/>
        <p:txBody>
          <a:bodyPr>
            <a:normAutofit/>
          </a:bodyPr>
          <a:lstStyle/>
          <a:p>
            <a:r>
              <a:rPr lang="en-US" dirty="0"/>
              <a:t>Previous chapter: a model of production</a:t>
            </a:r>
          </a:p>
          <a:p>
            <a:pPr lvl="1"/>
            <a:r>
              <a:rPr lang="en-US" dirty="0"/>
              <a:t>Studied whether differences in capital per capita explain differences in output per capita.</a:t>
            </a:r>
          </a:p>
          <a:p>
            <a:pPr lvl="1"/>
            <a:r>
              <a:rPr lang="en-US" dirty="0"/>
              <a:t>But did not investigate </a:t>
            </a:r>
            <a:r>
              <a:rPr lang="en-US" dirty="0">
                <a:solidFill>
                  <a:srgbClr val="B83232"/>
                </a:solidFill>
              </a:rPr>
              <a:t>why countries differ in the level of capital per capita.</a:t>
            </a:r>
          </a:p>
          <a:p>
            <a:r>
              <a:rPr lang="en-US" dirty="0">
                <a:solidFill>
                  <a:srgbClr val="B83232"/>
                </a:solidFill>
              </a:rPr>
              <a:t>Solow growth model </a:t>
            </a:r>
            <a:r>
              <a:rPr lang="en-US" dirty="0"/>
              <a:t>– a model of </a:t>
            </a:r>
            <a:r>
              <a:rPr lang="en-US" dirty="0">
                <a:solidFill>
                  <a:srgbClr val="B83232"/>
                </a:solidFill>
              </a:rPr>
              <a:t>capital accumulation</a:t>
            </a:r>
          </a:p>
          <a:p>
            <a:pPr lvl="1"/>
            <a:r>
              <a:rPr lang="en-US" dirty="0">
                <a:solidFill>
                  <a:srgbClr val="B83232"/>
                </a:solidFill>
              </a:rPr>
              <a:t>Q:  </a:t>
            </a:r>
            <a:r>
              <a:rPr lang="en-US" dirty="0"/>
              <a:t>What generates cross-country differences in the level of capital per capita? Why do economies grow?</a:t>
            </a:r>
          </a:p>
          <a:p>
            <a:r>
              <a:rPr lang="en-US" dirty="0"/>
              <a:t>Tools</a:t>
            </a:r>
          </a:p>
          <a:p>
            <a:pPr lvl="1"/>
            <a:r>
              <a:rPr lang="en-US" dirty="0"/>
              <a:t>Capital accumulation equation</a:t>
            </a:r>
          </a:p>
          <a:p>
            <a:pPr lvl="1"/>
            <a:r>
              <a:rPr lang="en-US" dirty="0"/>
              <a:t>Transition dynamics and steady state</a:t>
            </a:r>
          </a:p>
        </p:txBody>
      </p:sp>
      <p:sp>
        <p:nvSpPr>
          <p:cNvPr id="6" name="Slide Number Placeholder 5"/>
          <p:cNvSpPr>
            <a:spLocks noGrp="1"/>
          </p:cNvSpPr>
          <p:nvPr>
            <p:ph type="sldNum" sz="quarter" idx="12"/>
          </p:nvPr>
        </p:nvSpPr>
        <p:spPr/>
        <p:txBody>
          <a:bodyPr/>
          <a:lstStyle/>
          <a:p>
            <a:r>
              <a:rPr lang="en-US"/>
              <a:t>[ </a:t>
            </a:r>
            <a:fld id="{20935799-1D9E-4510-B317-BE6250590C04}" type="slidenum">
              <a:rPr lang="en-US" smtClean="0"/>
              <a:pPr/>
              <a:t>2</a:t>
            </a:fld>
            <a:r>
              <a:rPr lang="en-US"/>
              <a:t> ]</a:t>
            </a:r>
            <a:endParaRPr lang="en-US" dirty="0"/>
          </a:p>
        </p:txBody>
      </p:sp>
    </p:spTree>
    <p:extLst>
      <p:ext uri="{BB962C8B-B14F-4D97-AF65-F5344CB8AC3E}">
        <p14:creationId xmlns:p14="http://schemas.microsoft.com/office/powerpoint/2010/main" val="320722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
          </p:nvPr>
        </p:nvSpPr>
        <p:spPr/>
        <p:txBody>
          <a:bodyPr/>
          <a:lstStyle/>
          <a:p>
            <a:pPr marL="514350" indent="-514350">
              <a:buFont typeface="+mj-lt"/>
              <a:buAutoNum type="arabicPeriod"/>
            </a:pPr>
            <a:r>
              <a:rPr lang="en-US" dirty="0"/>
              <a:t>Empirical evidence</a:t>
            </a:r>
          </a:p>
          <a:p>
            <a:pPr marL="514350" indent="-514350">
              <a:buFont typeface="+mj-lt"/>
              <a:buAutoNum type="arabicPeriod"/>
            </a:pPr>
            <a:r>
              <a:rPr lang="en-US" dirty="0"/>
              <a:t>Setting up the Solow growth model</a:t>
            </a:r>
          </a:p>
          <a:p>
            <a:pPr marL="514350" indent="-514350">
              <a:buFont typeface="+mj-lt"/>
              <a:buAutoNum type="arabicPeriod"/>
            </a:pPr>
            <a:r>
              <a:rPr lang="en-US" dirty="0">
                <a:solidFill>
                  <a:srgbClr val="B83232"/>
                </a:solidFill>
              </a:rPr>
              <a:t>Saving, investment, and the real interest rate</a:t>
            </a:r>
          </a:p>
          <a:p>
            <a:pPr marL="514350" indent="-514350">
              <a:buFont typeface="+mj-lt"/>
              <a:buAutoNum type="arabicPeriod"/>
            </a:pPr>
            <a:r>
              <a:rPr lang="en-US" dirty="0"/>
              <a:t>Solving the Solow growth model</a:t>
            </a:r>
          </a:p>
          <a:p>
            <a:pPr marL="788670" lvl="1" indent="-514350">
              <a:buFont typeface="+mj-lt"/>
              <a:buAutoNum type="arabicPeriod"/>
            </a:pPr>
            <a:r>
              <a:rPr lang="en-US" dirty="0"/>
              <a:t>Transition dynamics</a:t>
            </a:r>
          </a:p>
          <a:p>
            <a:pPr marL="788670" lvl="1" indent="-514350">
              <a:buFont typeface="+mj-lt"/>
              <a:buAutoNum type="arabicPeriod"/>
            </a:pPr>
            <a:r>
              <a:rPr lang="en-US" dirty="0"/>
              <a:t>Steady state analysis, comparative statics</a:t>
            </a:r>
          </a:p>
          <a:p>
            <a:pPr marL="514350" indent="-514350">
              <a:buFont typeface="+mj-lt"/>
              <a:buAutoNum type="arabicPeriod"/>
            </a:pPr>
            <a:r>
              <a:rPr lang="en-US" dirty="0"/>
              <a:t>Predictions of the model and empirical evidence</a:t>
            </a:r>
          </a:p>
          <a:p>
            <a:pPr marL="514350" indent="-514350">
              <a:buFont typeface="+mj-lt"/>
              <a:buAutoNum type="arabicPeriod"/>
            </a:pPr>
            <a:r>
              <a:rPr lang="en-US" dirty="0"/>
              <a:t>Lessons and deficiencies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20</a:t>
            </a:fld>
            <a:r>
              <a:rPr lang="en-US"/>
              <a:t> ]</a:t>
            </a:r>
            <a:endParaRPr lang="en-US" dirty="0"/>
          </a:p>
        </p:txBody>
      </p:sp>
    </p:spTree>
    <p:extLst>
      <p:ext uri="{BB962C8B-B14F-4D97-AF65-F5344CB8AC3E}">
        <p14:creationId xmlns:p14="http://schemas.microsoft.com/office/powerpoint/2010/main" val="3152348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How to think about saving and investment</a:t>
            </a:r>
          </a:p>
        </p:txBody>
      </p:sp>
      <p:sp>
        <p:nvSpPr>
          <p:cNvPr id="3" name="Content Placeholder 2"/>
          <p:cNvSpPr>
            <a:spLocks noGrp="1"/>
          </p:cNvSpPr>
          <p:nvPr>
            <p:ph sz="quarter" idx="1"/>
          </p:nvPr>
        </p:nvSpPr>
        <p:spPr/>
        <p:txBody>
          <a:bodyPr>
            <a:normAutofit/>
          </a:bodyPr>
          <a:lstStyle/>
          <a:p>
            <a:r>
              <a:rPr lang="en-US" dirty="0"/>
              <a:t>Example: a farm</a:t>
            </a:r>
          </a:p>
          <a:p>
            <a:pPr lvl="1"/>
            <a:r>
              <a:rPr lang="en-US" dirty="0"/>
              <a:t>A farm starts in winter with seed grains (</a:t>
            </a:r>
            <a:r>
              <a:rPr lang="en-US" dirty="0">
                <a:solidFill>
                  <a:srgbClr val="B83232"/>
                </a:solidFill>
              </a:rPr>
              <a:t>capital</a:t>
            </a:r>
            <a:r>
              <a:rPr lang="en-US" dirty="0"/>
              <a:t>). </a:t>
            </a:r>
          </a:p>
          <a:p>
            <a:pPr lvl="1"/>
            <a:r>
              <a:rPr lang="en-US" dirty="0"/>
              <a:t>In spring, the crop is planted (used in </a:t>
            </a:r>
            <a:r>
              <a:rPr lang="en-US" dirty="0">
                <a:solidFill>
                  <a:srgbClr val="B83232"/>
                </a:solidFill>
              </a:rPr>
              <a:t>production</a:t>
            </a:r>
            <a:r>
              <a:rPr lang="en-US" dirty="0"/>
              <a:t>).</a:t>
            </a:r>
          </a:p>
          <a:p>
            <a:pPr lvl="2"/>
            <a:r>
              <a:rPr lang="en-US" dirty="0"/>
              <a:t>Some of the grains get lost when being planted (</a:t>
            </a:r>
            <a:r>
              <a:rPr lang="en-US" dirty="0">
                <a:solidFill>
                  <a:srgbClr val="B83232"/>
                </a:solidFill>
              </a:rPr>
              <a:t>depreciation</a:t>
            </a:r>
            <a:r>
              <a:rPr lang="en-US" dirty="0"/>
              <a:t>).</a:t>
            </a:r>
          </a:p>
          <a:p>
            <a:pPr lvl="1"/>
            <a:r>
              <a:rPr lang="en-US" dirty="0"/>
              <a:t>In fall, harvest (</a:t>
            </a:r>
            <a:r>
              <a:rPr lang="en-US" dirty="0">
                <a:solidFill>
                  <a:srgbClr val="B83232"/>
                </a:solidFill>
              </a:rPr>
              <a:t>output</a:t>
            </a:r>
            <a:r>
              <a:rPr lang="en-US" dirty="0"/>
              <a:t>) is collected. </a:t>
            </a:r>
          </a:p>
          <a:p>
            <a:pPr lvl="2"/>
            <a:r>
              <a:rPr lang="en-US" dirty="0"/>
              <a:t>Farmer puts aside the original amount of grains (</a:t>
            </a:r>
            <a:r>
              <a:rPr lang="en-US" dirty="0">
                <a:solidFill>
                  <a:srgbClr val="B83232"/>
                </a:solidFill>
              </a:rPr>
              <a:t>capital</a:t>
            </a:r>
            <a:r>
              <a:rPr lang="en-US" dirty="0"/>
              <a:t>).</a:t>
            </a:r>
          </a:p>
          <a:p>
            <a:pPr lvl="2"/>
            <a:r>
              <a:rPr lang="en-US" dirty="0"/>
              <a:t>A fraction of the remaining harvest is used for </a:t>
            </a:r>
            <a:r>
              <a:rPr lang="en-US" dirty="0">
                <a:solidFill>
                  <a:srgbClr val="B83232"/>
                </a:solidFill>
              </a:rPr>
              <a:t>consumption</a:t>
            </a:r>
            <a:r>
              <a:rPr lang="en-US" dirty="0"/>
              <a:t>.</a:t>
            </a:r>
          </a:p>
          <a:p>
            <a:pPr lvl="2"/>
            <a:r>
              <a:rPr lang="en-US" dirty="0"/>
              <a:t>The rest is stored and increases the amount of capital (</a:t>
            </a:r>
            <a:r>
              <a:rPr lang="en-US" dirty="0">
                <a:solidFill>
                  <a:srgbClr val="B83232"/>
                </a:solidFill>
              </a:rPr>
              <a:t>investment</a:t>
            </a:r>
            <a:r>
              <a:rPr lang="en-US" dirty="0"/>
              <a:t>).</a:t>
            </a:r>
          </a:p>
          <a:p>
            <a:endParaRPr lang="en-US" dirty="0"/>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21</a:t>
            </a:fld>
            <a:r>
              <a:rPr lang="en-US"/>
              <a:t> ]</a:t>
            </a:r>
            <a:endParaRPr lang="en-US" dirty="0"/>
          </a:p>
        </p:txBody>
      </p:sp>
    </p:spTree>
    <p:extLst>
      <p:ext uri="{BB962C8B-B14F-4D97-AF65-F5344CB8AC3E}">
        <p14:creationId xmlns:p14="http://schemas.microsoft.com/office/powerpoint/2010/main" val="3706472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How to think about saving and investment</a:t>
            </a:r>
          </a:p>
        </p:txBody>
      </p:sp>
      <p:sp>
        <p:nvSpPr>
          <p:cNvPr id="3" name="Content Placeholder 2"/>
          <p:cNvSpPr>
            <a:spLocks noGrp="1"/>
          </p:cNvSpPr>
          <p:nvPr>
            <p:ph sz="quarter" idx="1"/>
          </p:nvPr>
        </p:nvSpPr>
        <p:spPr/>
        <p:txBody>
          <a:bodyPr>
            <a:normAutofit/>
          </a:bodyPr>
          <a:lstStyle/>
          <a:p>
            <a:r>
              <a:rPr lang="en-US" dirty="0"/>
              <a:t>Observe that there is no money in this economy.</a:t>
            </a:r>
          </a:p>
          <a:p>
            <a:pPr lvl="1"/>
            <a:r>
              <a:rPr lang="en-US" dirty="0"/>
              <a:t>Households do not save using money.  They save by accumulating real resources (capital).</a:t>
            </a:r>
          </a:p>
          <a:p>
            <a:pPr lvl="1"/>
            <a:r>
              <a:rPr lang="en-US" dirty="0"/>
              <a:t>Here, they can decide whether to use grains for consumption or as investment (</a:t>
            </a:r>
            <a:r>
              <a:rPr lang="en-US" dirty="0">
                <a:solidFill>
                  <a:srgbClr val="B83232"/>
                </a:solidFill>
              </a:rPr>
              <a:t>perfectly substitutable goods</a:t>
            </a:r>
            <a:r>
              <a:rPr lang="en-US" dirty="0"/>
              <a:t>).</a:t>
            </a:r>
          </a:p>
          <a:p>
            <a:pPr lvl="1"/>
            <a:r>
              <a:rPr lang="en-US" dirty="0"/>
              <a:t>In reality, agents would have to decide beforehand whether to produce </a:t>
            </a:r>
            <a:r>
              <a:rPr lang="en-US" dirty="0">
                <a:solidFill>
                  <a:srgbClr val="B83232"/>
                </a:solidFill>
              </a:rPr>
              <a:t>investment goods </a:t>
            </a:r>
            <a:r>
              <a:rPr lang="en-US" dirty="0"/>
              <a:t>or </a:t>
            </a:r>
            <a:r>
              <a:rPr lang="en-US" dirty="0">
                <a:solidFill>
                  <a:srgbClr val="B83232"/>
                </a:solidFill>
              </a:rPr>
              <a:t>consumption goods</a:t>
            </a:r>
            <a:r>
              <a:rPr lang="en-US" dirty="0"/>
              <a:t>.</a:t>
            </a:r>
          </a:p>
          <a:p>
            <a:pPr marL="274320" lvl="1" indent="0">
              <a:buNone/>
            </a:pPr>
            <a:endParaRPr lang="en-US" dirty="0"/>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22</a:t>
            </a:fld>
            <a:r>
              <a:rPr lang="en-US"/>
              <a:t> ]</a:t>
            </a:r>
            <a:endParaRPr lang="en-US" dirty="0"/>
          </a:p>
        </p:txBody>
      </p:sp>
    </p:spTree>
    <p:extLst>
      <p:ext uri="{BB962C8B-B14F-4D97-AF65-F5344CB8AC3E}">
        <p14:creationId xmlns:p14="http://schemas.microsoft.com/office/powerpoint/2010/main" val="248480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Saving and investment decision</a:t>
            </a:r>
          </a:p>
        </p:txBody>
      </p:sp>
      <p:sp>
        <p:nvSpPr>
          <p:cNvPr id="3" name="Content Placeholder 2"/>
          <p:cNvSpPr>
            <a:spLocks noGrp="1"/>
          </p:cNvSpPr>
          <p:nvPr>
            <p:ph sz="quarter" idx="1"/>
          </p:nvPr>
        </p:nvSpPr>
        <p:spPr/>
        <p:txBody>
          <a:bodyPr>
            <a:normAutofit/>
          </a:bodyPr>
          <a:lstStyle/>
          <a:p>
            <a:r>
              <a:rPr lang="en-US" dirty="0"/>
              <a:t>How do households decide how much to save?</a:t>
            </a:r>
          </a:p>
          <a:p>
            <a:pPr lvl="1"/>
            <a:r>
              <a:rPr lang="en-US" dirty="0"/>
              <a:t>Here, we assume that households save a constant fraction of income.</a:t>
            </a:r>
          </a:p>
          <a:p>
            <a:pPr lvl="1"/>
            <a:r>
              <a:rPr lang="en-US" dirty="0"/>
              <a:t>In a more complicated model, households would compare the benefits of consuming the good today with the benefits of saving and consuming later (example: farmer and grains).</a:t>
            </a:r>
          </a:p>
          <a:p>
            <a:pPr lvl="1"/>
            <a:r>
              <a:rPr lang="en-US" dirty="0">
                <a:solidFill>
                  <a:srgbClr val="B83232"/>
                </a:solidFill>
              </a:rPr>
              <a:t>Consumption smoothing</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23</a:t>
            </a:fld>
            <a:r>
              <a:rPr lang="en-US"/>
              <a:t> ]</a:t>
            </a:r>
            <a:endParaRPr lang="en-US" dirty="0"/>
          </a:p>
        </p:txBody>
      </p:sp>
    </p:spTree>
    <p:extLst>
      <p:ext uri="{BB962C8B-B14F-4D97-AF65-F5344CB8AC3E}">
        <p14:creationId xmlns:p14="http://schemas.microsoft.com/office/powerpoint/2010/main" val="125882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D478-E44B-A317-A225-AE592FE1A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C03FC-9483-1BE0-DAA0-6267D18E25A8}"/>
              </a:ext>
            </a:extLst>
          </p:cNvPr>
          <p:cNvSpPr>
            <a:spLocks noGrp="1"/>
          </p:cNvSpPr>
          <p:nvPr>
            <p:ph type="title"/>
          </p:nvPr>
        </p:nvSpPr>
        <p:spPr/>
        <p:txBody>
          <a:bodyPr/>
          <a:lstStyle/>
          <a:p>
            <a:r>
              <a:rPr lang="en-US" dirty="0"/>
              <a:t>Saving and investment decision</a:t>
            </a:r>
          </a:p>
        </p:txBody>
      </p:sp>
      <p:sp>
        <p:nvSpPr>
          <p:cNvPr id="3" name="Content Placeholder 2">
            <a:extLst>
              <a:ext uri="{FF2B5EF4-FFF2-40B4-BE49-F238E27FC236}">
                <a16:creationId xmlns:a16="http://schemas.microsoft.com/office/drawing/2014/main" id="{69B68875-6AE2-5B89-B878-A04303706B76}"/>
              </a:ext>
            </a:extLst>
          </p:cNvPr>
          <p:cNvSpPr>
            <a:spLocks noGrp="1"/>
          </p:cNvSpPr>
          <p:nvPr>
            <p:ph sz="quarter" idx="1"/>
          </p:nvPr>
        </p:nvSpPr>
        <p:spPr/>
        <p:txBody>
          <a:bodyPr>
            <a:normAutofit lnSpcReduction="10000"/>
          </a:bodyPr>
          <a:lstStyle/>
          <a:p>
            <a:r>
              <a:rPr lang="en-US" dirty="0"/>
              <a:t>Observe that an economy can grow faster if it increases its saving rate.</a:t>
            </a:r>
          </a:p>
          <a:p>
            <a:pPr lvl="1"/>
            <a:r>
              <a:rPr lang="en-US" dirty="0"/>
              <a:t>Households have to sacrifice current consumption = </a:t>
            </a:r>
            <a:r>
              <a:rPr lang="en-US" dirty="0">
                <a:solidFill>
                  <a:srgbClr val="B83232"/>
                </a:solidFill>
              </a:rPr>
              <a:t>tradeoff</a:t>
            </a:r>
            <a:r>
              <a:rPr lang="en-US" dirty="0"/>
              <a:t>.</a:t>
            </a:r>
          </a:p>
          <a:p>
            <a:pPr lvl="1"/>
            <a:r>
              <a:rPr lang="en-US" dirty="0">
                <a:solidFill>
                  <a:srgbClr val="B83232"/>
                </a:solidFill>
              </a:rPr>
              <a:t>Example</a:t>
            </a:r>
            <a:r>
              <a:rPr lang="en-US" dirty="0"/>
              <a:t>: Chinese saving rate is high. Future generations will be better off but current generations would benefit from more consumption today.</a:t>
            </a:r>
          </a:p>
          <a:p>
            <a:r>
              <a:rPr lang="en-US" dirty="0"/>
              <a:t>How much should the household save?</a:t>
            </a:r>
          </a:p>
          <a:p>
            <a:pPr lvl="1"/>
            <a:r>
              <a:rPr lang="en-US" dirty="0"/>
              <a:t>That depends on the interest rate it receives on the savings.</a:t>
            </a:r>
          </a:p>
          <a:p>
            <a:pPr lvl="1"/>
            <a:r>
              <a:rPr lang="en-US" dirty="0"/>
              <a:t>Here, the household saves real resources = </a:t>
            </a:r>
            <a:r>
              <a:rPr lang="en-US" dirty="0">
                <a:solidFill>
                  <a:srgbClr val="B83232"/>
                </a:solidFill>
              </a:rPr>
              <a:t>real interest rate</a:t>
            </a:r>
            <a:r>
              <a:rPr lang="en-US" dirty="0"/>
              <a:t>.</a:t>
            </a:r>
          </a:p>
          <a:p>
            <a:pPr lvl="2"/>
            <a:r>
              <a:rPr lang="en-US" dirty="0">
                <a:solidFill>
                  <a:srgbClr val="B83232"/>
                </a:solidFill>
              </a:rPr>
              <a:t>Return on investment</a:t>
            </a:r>
            <a:r>
              <a:rPr lang="en-US" dirty="0"/>
              <a:t> = the return capital owners earn for saving a unit of output and renting it out to firms</a:t>
            </a:r>
          </a:p>
          <a:p>
            <a:pPr lvl="2"/>
            <a:r>
              <a:rPr lang="en-US" dirty="0">
                <a:solidFill>
                  <a:srgbClr val="B83232"/>
                </a:solidFill>
              </a:rPr>
              <a:t>Rental price of capital </a:t>
            </a:r>
            <a:r>
              <a:rPr lang="en-US" dirty="0"/>
              <a:t>= price firms pay to capital owners</a:t>
            </a:r>
          </a:p>
          <a:p>
            <a:pPr lvl="2"/>
            <a:r>
              <a:rPr lang="en-US" dirty="0">
                <a:solidFill>
                  <a:srgbClr val="B83232"/>
                </a:solidFill>
              </a:rPr>
              <a:t>Marginal product of capital </a:t>
            </a:r>
            <a:r>
              <a:rPr lang="en-US" dirty="0"/>
              <a:t>= amount an extra unit of capital earns in a firm (paid to capital owners)</a:t>
            </a:r>
          </a:p>
          <a:p>
            <a:pPr lvl="1"/>
            <a:endParaRPr lang="en-US" dirty="0"/>
          </a:p>
        </p:txBody>
      </p:sp>
      <p:sp>
        <p:nvSpPr>
          <p:cNvPr id="4" name="Slide Number Placeholder 3">
            <a:extLst>
              <a:ext uri="{FF2B5EF4-FFF2-40B4-BE49-F238E27FC236}">
                <a16:creationId xmlns:a16="http://schemas.microsoft.com/office/drawing/2014/main" id="{AAF11441-CAB8-0FCB-8685-FD98A3CFB06F}"/>
              </a:ext>
            </a:extLst>
          </p:cNvPr>
          <p:cNvSpPr>
            <a:spLocks noGrp="1"/>
          </p:cNvSpPr>
          <p:nvPr>
            <p:ph type="sldNum" sz="quarter" idx="12"/>
          </p:nvPr>
        </p:nvSpPr>
        <p:spPr/>
        <p:txBody>
          <a:bodyPr/>
          <a:lstStyle/>
          <a:p>
            <a:r>
              <a:rPr lang="en-US"/>
              <a:t>[ </a:t>
            </a:r>
            <a:fld id="{20935799-1D9E-4510-B317-BE6250590C04}" type="slidenum">
              <a:rPr lang="en-US" smtClean="0"/>
              <a:pPr/>
              <a:t>24</a:t>
            </a:fld>
            <a:r>
              <a:rPr lang="en-US"/>
              <a:t> ]</a:t>
            </a:r>
            <a:endParaRPr lang="en-US" dirty="0"/>
          </a:p>
        </p:txBody>
      </p:sp>
    </p:spTree>
    <p:extLst>
      <p:ext uri="{BB962C8B-B14F-4D97-AF65-F5344CB8AC3E}">
        <p14:creationId xmlns:p14="http://schemas.microsoft.com/office/powerpoint/2010/main" val="379692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
          </p:nvPr>
        </p:nvSpPr>
        <p:spPr/>
        <p:txBody>
          <a:bodyPr/>
          <a:lstStyle/>
          <a:p>
            <a:pPr marL="514350" indent="-514350">
              <a:buFont typeface="+mj-lt"/>
              <a:buAutoNum type="arabicPeriod"/>
            </a:pPr>
            <a:r>
              <a:rPr lang="en-US" dirty="0"/>
              <a:t>Empirical evidence</a:t>
            </a:r>
          </a:p>
          <a:p>
            <a:pPr marL="514350" indent="-514350">
              <a:buFont typeface="+mj-lt"/>
              <a:buAutoNum type="arabicPeriod"/>
            </a:pPr>
            <a:r>
              <a:rPr lang="en-US" dirty="0"/>
              <a:t>Setting up the Solow growth model</a:t>
            </a:r>
          </a:p>
          <a:p>
            <a:pPr marL="514350" indent="-514350">
              <a:buFont typeface="+mj-lt"/>
              <a:buAutoNum type="arabicPeriod"/>
            </a:pPr>
            <a:r>
              <a:rPr lang="en-US" dirty="0"/>
              <a:t>Saving, investment, and the real interest rate</a:t>
            </a:r>
          </a:p>
          <a:p>
            <a:pPr marL="514350" indent="-514350">
              <a:buFont typeface="+mj-lt"/>
              <a:buAutoNum type="arabicPeriod"/>
            </a:pPr>
            <a:r>
              <a:rPr lang="en-US" dirty="0">
                <a:solidFill>
                  <a:srgbClr val="B83232"/>
                </a:solidFill>
              </a:rPr>
              <a:t>Solving the Solow growth model</a:t>
            </a:r>
          </a:p>
          <a:p>
            <a:pPr marL="788670" lvl="1" indent="-514350">
              <a:buFont typeface="+mj-lt"/>
              <a:buAutoNum type="arabicPeriod"/>
            </a:pPr>
            <a:r>
              <a:rPr lang="en-US" dirty="0"/>
              <a:t>Transition dynamics</a:t>
            </a:r>
          </a:p>
          <a:p>
            <a:pPr marL="788670" lvl="1" indent="-514350">
              <a:buFont typeface="+mj-lt"/>
              <a:buAutoNum type="arabicPeriod"/>
            </a:pPr>
            <a:r>
              <a:rPr lang="en-US" dirty="0"/>
              <a:t>Steady state analysis, comparative statics</a:t>
            </a:r>
          </a:p>
          <a:p>
            <a:pPr marL="514350" indent="-514350">
              <a:buFont typeface="+mj-lt"/>
              <a:buAutoNum type="arabicPeriod"/>
            </a:pPr>
            <a:r>
              <a:rPr lang="en-US" dirty="0"/>
              <a:t>Predictions of the model and empirical evidence</a:t>
            </a:r>
          </a:p>
          <a:p>
            <a:pPr marL="514350" indent="-514350">
              <a:buFont typeface="+mj-lt"/>
              <a:buAutoNum type="arabicPeriod"/>
            </a:pPr>
            <a:r>
              <a:rPr lang="en-US" dirty="0"/>
              <a:t>Lessons and deficiencies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25</a:t>
            </a:fld>
            <a:r>
              <a:rPr lang="en-US"/>
              <a:t> ]</a:t>
            </a:r>
            <a:endParaRPr lang="en-US" dirty="0"/>
          </a:p>
        </p:txBody>
      </p:sp>
    </p:spTree>
    <p:extLst>
      <p:ext uri="{BB962C8B-B14F-4D97-AF65-F5344CB8AC3E}">
        <p14:creationId xmlns:p14="http://schemas.microsoft.com/office/powerpoint/2010/main" val="413341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the Solow growth model</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a:bodyPr>
              <a:lstStyle/>
              <a:p>
                <a:r>
                  <a:rPr lang="en-US" dirty="0"/>
                  <a:t>Combine equations to get</a:t>
                </a:r>
              </a:p>
              <a:p>
                <a:pPr marL="274320" lvl="1" indent="0" algn="ctr">
                  <a:buNone/>
                </a:pP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r>
                      <a:rPr lang="en-US" i="1">
                        <a:solidFill>
                          <a:srgbClr val="B83232"/>
                        </a:solidFill>
                        <a:latin typeface="Cambria Math"/>
                      </a:rPr>
                      <m:t>𝐴</m:t>
                    </m:r>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𝐾</m:t>
                        </m:r>
                      </m:e>
                      <m:sub>
                        <m:r>
                          <a:rPr lang="en-US" i="1">
                            <a:solidFill>
                              <a:srgbClr val="B83232"/>
                            </a:solidFill>
                            <a:latin typeface="Cambria Math"/>
                          </a:rPr>
                          <m:t>𝑡</m:t>
                        </m:r>
                      </m:sub>
                      <m:sup>
                        <m:r>
                          <a:rPr lang="en-US" i="1">
                            <a:solidFill>
                              <a:srgbClr val="B83232"/>
                            </a:solidFill>
                            <a:latin typeface="Cambria Math"/>
                            <a:ea typeface="Cambria Math"/>
                          </a:rPr>
                          <m:t>𝛼</m:t>
                        </m:r>
                      </m:sup>
                    </m:sSubSup>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𝐿</m:t>
                        </m:r>
                      </m:e>
                      <m:sub/>
                      <m:sup>
                        <m:r>
                          <a:rPr lang="en-US" i="1">
                            <a:solidFill>
                              <a:srgbClr val="B83232"/>
                            </a:solidFill>
                            <a:latin typeface="Cambria Math"/>
                          </a:rPr>
                          <m:t>1−</m:t>
                        </m:r>
                        <m:r>
                          <a:rPr lang="en-US" i="1">
                            <a:solidFill>
                              <a:srgbClr val="B83232"/>
                            </a:solidFill>
                            <a:latin typeface="Cambria Math"/>
                            <a:ea typeface="Cambria Math"/>
                          </a:rPr>
                          <m:t>𝛼</m:t>
                        </m:r>
                      </m:sup>
                    </m:sSubSup>
                  </m:oMath>
                </a14:m>
                <a:r>
                  <a:rPr lang="en-US" dirty="0"/>
                  <a:t>	</a:t>
                </a:r>
                <a14:m>
                  <m:oMath xmlns:m="http://schemas.openxmlformats.org/officeDocument/2006/math">
                    <m:r>
                      <a:rPr lang="en-US" i="1">
                        <a:solidFill>
                          <a:srgbClr val="B83232"/>
                        </a:solidFill>
                        <a:latin typeface="Cambria Math"/>
                        <a:ea typeface="Cambria Math"/>
                      </a:rPr>
                      <m:t>𝛼</m:t>
                    </m:r>
                    <m:r>
                      <a:rPr lang="en-US" i="1">
                        <a:solidFill>
                          <a:srgbClr val="B83232"/>
                        </a:solidFill>
                        <a:latin typeface="Cambria Math"/>
                        <a:ea typeface="Cambria Math"/>
                      </a:rPr>
                      <m:t>=1/3</m:t>
                    </m:r>
                  </m:oMath>
                </a14:m>
                <a:endParaRPr lang="en-US" dirty="0"/>
              </a:p>
              <a:p>
                <a:pPr marL="274320" lvl="1" indent="0" algn="ctr">
                  <a:buNone/>
                </a:pPr>
                <a14:m>
                  <m:oMathPara xmlns:m="http://schemas.openxmlformats.org/officeDocument/2006/math">
                    <m:oMathParaPr>
                      <m:jc m:val="centerGroup"/>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smtClean="0">
                              <a:solidFill>
                                <a:srgbClr val="B83232"/>
                              </a:solidFill>
                              <a:latin typeface="Cambria Math"/>
                              <a:ea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b="0" i="1" smtClean="0">
                                  <a:solidFill>
                                    <a:srgbClr val="B83232"/>
                                  </a:solidFill>
                                  <a:latin typeface="Cambria Math"/>
                                </a:rPr>
                                <m:t>+1</m:t>
                              </m:r>
                            </m:sub>
                          </m:sSub>
                          <m:r>
                            <a:rPr lang="en-US" i="1" smtClean="0">
                              <a:solidFill>
                                <a:srgbClr val="B83232"/>
                              </a:solidFill>
                              <a:latin typeface="Cambria Math"/>
                              <a:ea typeface="Cambria Math"/>
                            </a:rPr>
                            <m:t>≡</m:t>
                          </m:r>
                          <m:r>
                            <a:rPr lang="en-US" i="1">
                              <a:solidFill>
                                <a:srgbClr val="B83232"/>
                              </a:solidFill>
                              <a:latin typeface="Cambria Math"/>
                            </a:rPr>
                            <m:t>𝐾</m:t>
                          </m:r>
                        </m:e>
                        <m:sub>
                          <m:r>
                            <a:rPr lang="en-US" i="1">
                              <a:solidFill>
                                <a:srgbClr val="B83232"/>
                              </a:solidFill>
                              <a:latin typeface="Cambria Math"/>
                            </a:rPr>
                            <m:t>𝑡</m:t>
                          </m:r>
                          <m:r>
                            <a:rPr lang="en-US" i="1">
                              <a:solidFill>
                                <a:srgbClr val="B83232"/>
                              </a:solidFill>
                              <a:latin typeface="Cambria Math"/>
                            </a:rPr>
                            <m:t>+1</m:t>
                          </m:r>
                        </m:sub>
                      </m:sSub>
                      <m:r>
                        <a:rPr lang="en-US" b="0" i="1" smtClean="0">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r>
                        <a:rPr lang="en-US" b="0" i="1" smtClean="0">
                          <a:solidFill>
                            <a:srgbClr val="B83232"/>
                          </a:solidFill>
                          <a:latin typeface="Cambria Math"/>
                        </a:rPr>
                        <m:t>=</m:t>
                      </m:r>
                      <m:r>
                        <a:rPr lang="en-US" i="1">
                          <a:solidFill>
                            <a:srgbClr val="B83232"/>
                          </a:solidFill>
                          <a:latin typeface="Cambria Math"/>
                        </a:rPr>
                        <m:t>𝑠</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sym typeface="Symbol"/>
                            </a:rPr>
                            <m:t></m:t>
                          </m:r>
                          <m:r>
                            <a:rPr lang="en-US" i="1">
                              <a:solidFill>
                                <a:srgbClr val="B83232"/>
                              </a:solidFill>
                              <a:latin typeface="Cambria Math"/>
                            </a:rPr>
                            <m:t>𝐾</m:t>
                          </m:r>
                        </m:e>
                        <m:sub>
                          <m:r>
                            <a:rPr lang="en-US" i="1">
                              <a:solidFill>
                                <a:srgbClr val="B83232"/>
                              </a:solidFill>
                              <a:latin typeface="Cambria Math"/>
                            </a:rPr>
                            <m:t>𝑡</m:t>
                          </m:r>
                        </m:sub>
                      </m:sSub>
                    </m:oMath>
                  </m:oMathPara>
                </a14:m>
                <a:endParaRPr lang="en-US" dirty="0"/>
              </a:p>
              <a:p>
                <a:pPr lvl="1"/>
                <a:r>
                  <a:rPr lang="en-US" dirty="0"/>
                  <a:t>Start with capital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oMath>
                </a14:m>
                <a:endParaRPr lang="en-US" dirty="0">
                  <a:solidFill>
                    <a:srgbClr val="B83232"/>
                  </a:solidFill>
                </a:endParaRPr>
              </a:p>
              <a:p>
                <a:pPr lvl="1"/>
                <a:r>
                  <a:rPr lang="en-US" dirty="0"/>
                  <a:t>Compute output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oMath>
                </a14:m>
                <a:endParaRPr lang="en-US" dirty="0"/>
              </a:p>
              <a:p>
                <a:pPr lvl="1"/>
                <a:r>
                  <a:rPr lang="en-US" dirty="0"/>
                  <a:t>Compute net investment </a:t>
                </a:r>
                <a14:m>
                  <m:oMath xmlns:m="http://schemas.openxmlformats.org/officeDocument/2006/math">
                    <m:r>
                      <a:rPr lang="en-US" i="1">
                        <a:solidFill>
                          <a:srgbClr val="B83232"/>
                        </a:solidFill>
                        <a:latin typeface="Cambria Math"/>
                      </a:rPr>
                      <m:t>𝑠</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sym typeface="Symbol"/>
                          </a:rPr>
                          <m:t></m:t>
                        </m:r>
                        <m:r>
                          <a:rPr lang="en-US" i="1">
                            <a:solidFill>
                              <a:srgbClr val="B83232"/>
                            </a:solidFill>
                            <a:latin typeface="Cambria Math"/>
                          </a:rPr>
                          <m:t>𝐾</m:t>
                        </m:r>
                      </m:e>
                      <m:sub>
                        <m:r>
                          <a:rPr lang="en-US" i="1">
                            <a:solidFill>
                              <a:srgbClr val="B83232"/>
                            </a:solidFill>
                            <a:latin typeface="Cambria Math"/>
                          </a:rPr>
                          <m:t>𝑡</m:t>
                        </m:r>
                      </m:sub>
                    </m:sSub>
                  </m:oMath>
                </a14:m>
                <a:r>
                  <a:rPr lang="en-US" dirty="0"/>
                  <a:t>, which is the change in capital for next period </a:t>
                </a:r>
                <a14:m>
                  <m:oMath xmlns:m="http://schemas.openxmlformats.org/officeDocument/2006/math">
                    <m:r>
                      <a:rPr lang="en-US" i="1">
                        <a:solidFill>
                          <a:srgbClr val="B83232"/>
                        </a:solidFill>
                        <a:latin typeface="Cambria Math"/>
                        <a:ea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b="0" i="1" smtClean="0">
                            <a:solidFill>
                              <a:srgbClr val="B83232"/>
                            </a:solidFill>
                            <a:latin typeface="Cambria Math"/>
                          </a:rPr>
                          <m:t>+1</m:t>
                        </m:r>
                      </m:sub>
                    </m:sSub>
                  </m:oMath>
                </a14:m>
                <a:r>
                  <a:rPr lang="en-US" dirty="0"/>
                  <a:t>.  This yields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i="1">
                            <a:solidFill>
                              <a:srgbClr val="B83232"/>
                            </a:solidFill>
                            <a:latin typeface="Cambria Math"/>
                          </a:rPr>
                          <m:t>+1</m:t>
                        </m:r>
                      </m:sub>
                    </m:sSub>
                  </m:oMath>
                </a14:m>
                <a:r>
                  <a:rPr lang="en-US" dirty="0"/>
                  <a:t>.</a:t>
                </a:r>
              </a:p>
              <a:p>
                <a:r>
                  <a:rPr lang="en-US" dirty="0"/>
                  <a:t>We can plot the transition dynamics of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oMath>
                </a14:m>
                <a:r>
                  <a:rPr lang="en-US" dirty="0"/>
                  <a:t>: </a:t>
                </a:r>
                <a:r>
                  <a:rPr lang="en-US" dirty="0">
                    <a:solidFill>
                      <a:srgbClr val="B83232"/>
                    </a:solidFill>
                  </a:rPr>
                  <a:t>Solow diagram</a:t>
                </a:r>
              </a:p>
              <a:p>
                <a:r>
                  <a:rPr lang="en-US" dirty="0"/>
                  <a:t>Capital accumulation is at the heart of the model</a:t>
                </a:r>
              </a:p>
              <a:p>
                <a:pPr lvl="1"/>
                <a:r>
                  <a:rPr lang="en-US" dirty="0"/>
                  <a:t>The model explains how capital is accumulated.</a:t>
                </a:r>
                <a:endParaRPr lang="en-US" dirty="0">
                  <a:solidFill>
                    <a:srgbClr val="B83232"/>
                  </a:solidFill>
                </a:endParaRPr>
              </a:p>
              <a:p>
                <a:pPr lvl="1"/>
                <a:r>
                  <a:rPr lang="en-US" dirty="0"/>
                  <a:t>Capital is an </a:t>
                </a:r>
                <a:r>
                  <a:rPr lang="en-US" dirty="0">
                    <a:solidFill>
                      <a:srgbClr val="B83232"/>
                    </a:solidFill>
                  </a:rPr>
                  <a:t>endogenous variable</a:t>
                </a:r>
                <a:r>
                  <a:rPr lang="en-US" dirty="0"/>
                  <a:t> (explained within the model, as opposed to </a:t>
                </a:r>
                <a:r>
                  <a:rPr lang="en-US" dirty="0">
                    <a:solidFill>
                      <a:srgbClr val="B83232"/>
                    </a:solidFill>
                  </a:rPr>
                  <a:t>exogenous</a:t>
                </a:r>
                <a:r>
                  <a:rPr lang="en-US" dirty="0"/>
                  <a:t>, imposed from outside).</a:t>
                </a:r>
                <a:endParaRPr lang="en-US" dirty="0">
                  <a:solidFill>
                    <a:srgbClr val="B83232"/>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a:blip r:embed="rId2"/>
                <a:stretch>
                  <a:fillRect l="-772" t="-1222" r="-77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26</a:t>
            </a:fld>
            <a:r>
              <a:rPr lang="en-US"/>
              <a:t> ]</a:t>
            </a:r>
            <a:endParaRPr lang="en-US" dirty="0"/>
          </a:p>
        </p:txBody>
      </p:sp>
    </p:spTree>
    <p:extLst>
      <p:ext uri="{BB962C8B-B14F-4D97-AF65-F5344CB8AC3E}">
        <p14:creationId xmlns:p14="http://schemas.microsoft.com/office/powerpoint/2010/main" val="351154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271F6-D6B2-0FAE-C739-715B2DC603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2541D-DB24-AFFA-64B7-33076D412C1F}"/>
              </a:ext>
            </a:extLst>
          </p:cNvPr>
          <p:cNvSpPr>
            <a:spLocks noGrp="1"/>
          </p:cNvSpPr>
          <p:nvPr>
            <p:ph type="title"/>
          </p:nvPr>
        </p:nvSpPr>
        <p:spPr/>
        <p:txBody>
          <a:bodyPr/>
          <a:lstStyle/>
          <a:p>
            <a:r>
              <a:rPr lang="en-US" dirty="0"/>
              <a:t>Solow diagram</a:t>
            </a:r>
          </a:p>
        </p:txBody>
      </p:sp>
      <p:sp>
        <p:nvSpPr>
          <p:cNvPr id="4" name="Slide Number Placeholder 3">
            <a:extLst>
              <a:ext uri="{FF2B5EF4-FFF2-40B4-BE49-F238E27FC236}">
                <a16:creationId xmlns:a16="http://schemas.microsoft.com/office/drawing/2014/main" id="{4CB82AD9-FF26-C4E3-C9C9-770E59576225}"/>
              </a:ext>
            </a:extLst>
          </p:cNvPr>
          <p:cNvSpPr>
            <a:spLocks noGrp="1"/>
          </p:cNvSpPr>
          <p:nvPr>
            <p:ph type="sldNum" sz="quarter" idx="12"/>
          </p:nvPr>
        </p:nvSpPr>
        <p:spPr/>
        <p:txBody>
          <a:bodyPr/>
          <a:lstStyle/>
          <a:p>
            <a:r>
              <a:rPr lang="en-US"/>
              <a:t>[ </a:t>
            </a:r>
            <a:fld id="{20935799-1D9E-4510-B317-BE6250590C04}" type="slidenum">
              <a:rPr lang="en-US" smtClean="0"/>
              <a:pPr/>
              <a:t>27</a:t>
            </a:fld>
            <a:r>
              <a:rPr lang="en-US"/>
              <a:t> ]</a:t>
            </a:r>
            <a:endParaRPr lang="en-US" dirty="0"/>
          </a:p>
        </p:txBody>
      </p:sp>
      <p:sp>
        <p:nvSpPr>
          <p:cNvPr id="19" name="TextBox 18">
            <a:extLst>
              <a:ext uri="{FF2B5EF4-FFF2-40B4-BE49-F238E27FC236}">
                <a16:creationId xmlns:a16="http://schemas.microsoft.com/office/drawing/2014/main" id="{859A6E7D-FD0A-ED2B-2EF2-0ED7074BF1D1}"/>
              </a:ext>
            </a:extLst>
          </p:cNvPr>
          <p:cNvSpPr txBox="1"/>
          <p:nvPr/>
        </p:nvSpPr>
        <p:spPr>
          <a:xfrm>
            <a:off x="381000" y="6400800"/>
            <a:ext cx="2706125" cy="307777"/>
          </a:xfrm>
          <a:prstGeom prst="rect">
            <a:avLst/>
          </a:prstGeom>
          <a:noFill/>
        </p:spPr>
        <p:txBody>
          <a:bodyPr wrap="none" rtlCol="0">
            <a:spAutoFit/>
          </a:bodyPr>
          <a:lstStyle/>
          <a:p>
            <a:r>
              <a:rPr lang="en-US" sz="1400" b="1" dirty="0"/>
              <a:t>Source</a:t>
            </a:r>
            <a:r>
              <a:rPr lang="en-US" sz="1400" dirty="0"/>
              <a:t>: Jones – Macroeconomics </a:t>
            </a:r>
          </a:p>
        </p:txBody>
      </p:sp>
      <p:grpSp>
        <p:nvGrpSpPr>
          <p:cNvPr id="50" name="Group 49">
            <a:extLst>
              <a:ext uri="{FF2B5EF4-FFF2-40B4-BE49-F238E27FC236}">
                <a16:creationId xmlns:a16="http://schemas.microsoft.com/office/drawing/2014/main" id="{1727A716-9805-4159-7916-8E0D5B38B2E6}"/>
              </a:ext>
            </a:extLst>
          </p:cNvPr>
          <p:cNvGrpSpPr/>
          <p:nvPr/>
        </p:nvGrpSpPr>
        <p:grpSpPr>
          <a:xfrm>
            <a:off x="533400" y="1235678"/>
            <a:ext cx="7162800" cy="4953001"/>
            <a:chOff x="533400" y="1235678"/>
            <a:chExt cx="7162800" cy="4953001"/>
          </a:xfrm>
        </p:grpSpPr>
        <p:grpSp>
          <p:nvGrpSpPr>
            <p:cNvPr id="44" name="Group 43">
              <a:extLst>
                <a:ext uri="{FF2B5EF4-FFF2-40B4-BE49-F238E27FC236}">
                  <a16:creationId xmlns:a16="http://schemas.microsoft.com/office/drawing/2014/main" id="{377A8621-41E7-6698-79BD-AF46EA2E9BBB}"/>
                </a:ext>
              </a:extLst>
            </p:cNvPr>
            <p:cNvGrpSpPr/>
            <p:nvPr/>
          </p:nvGrpSpPr>
          <p:grpSpPr>
            <a:xfrm>
              <a:off x="533400" y="1235678"/>
              <a:ext cx="7162800" cy="4953001"/>
              <a:chOff x="533400" y="1235678"/>
              <a:chExt cx="7162800" cy="4953001"/>
            </a:xfrm>
          </p:grpSpPr>
          <p:grpSp>
            <p:nvGrpSpPr>
              <p:cNvPr id="7" name="Group 6">
                <a:extLst>
                  <a:ext uri="{FF2B5EF4-FFF2-40B4-BE49-F238E27FC236}">
                    <a16:creationId xmlns:a16="http://schemas.microsoft.com/office/drawing/2014/main" id="{31B3820F-363A-9AC4-EC4C-4FC336FFE028}"/>
                  </a:ext>
                </a:extLst>
              </p:cNvPr>
              <p:cNvGrpSpPr/>
              <p:nvPr/>
            </p:nvGrpSpPr>
            <p:grpSpPr>
              <a:xfrm>
                <a:off x="533400" y="1235678"/>
                <a:ext cx="7162800" cy="4953001"/>
                <a:chOff x="1152525" y="1050925"/>
                <a:chExt cx="6454775" cy="4902200"/>
              </a:xfrm>
            </p:grpSpPr>
            <p:pic>
              <p:nvPicPr>
                <p:cNvPr id="8" name="Picture 2">
                  <a:extLst>
                    <a:ext uri="{FF2B5EF4-FFF2-40B4-BE49-F238E27FC236}">
                      <a16:creationId xmlns:a16="http://schemas.microsoft.com/office/drawing/2014/main" id="{17810D4D-61F8-DA92-D72B-AFFDF86C0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1050925"/>
                  <a:ext cx="6402387"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1730069B-40AC-96F8-A3BA-50F1B112F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268" y="2435028"/>
                  <a:ext cx="4808537"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6A48F58F-C8B5-528F-BB0C-045C5BD50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513" y="4273550"/>
                  <a:ext cx="495617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44E6A0A1-A604-BFC4-4C34-E895A224CC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4150" y="3692525"/>
                  <a:ext cx="48799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a:extLst>
                    <a:ext uri="{FF2B5EF4-FFF2-40B4-BE49-F238E27FC236}">
                      <a16:creationId xmlns:a16="http://schemas.microsoft.com/office/drawing/2014/main" id="{2B854DC7-8CFA-596B-18B7-53DF4F686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0238" y="3014663"/>
                  <a:ext cx="17303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a:extLst>
                    <a:ext uri="{FF2B5EF4-FFF2-40B4-BE49-F238E27FC236}">
                      <a16:creationId xmlns:a16="http://schemas.microsoft.com/office/drawing/2014/main" id="{53293697-5E4D-D015-4187-B9089176C7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838" y="5516563"/>
                  <a:ext cx="3490912"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2F6E7931-2DB2-004F-63CB-649A108400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5825" y="3119438"/>
                  <a:ext cx="1157288"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a:extLst>
                    <a:ext uri="{FF2B5EF4-FFF2-40B4-BE49-F238E27FC236}">
                      <a16:creationId xmlns:a16="http://schemas.microsoft.com/office/drawing/2014/main" id="{AF623BF1-8EC7-FC49-5186-D5CF93EBDF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2525" y="2844800"/>
                  <a:ext cx="1825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a:extLst>
                    <a:ext uri="{FF2B5EF4-FFF2-40B4-BE49-F238E27FC236}">
                      <a16:creationId xmlns:a16="http://schemas.microsoft.com/office/drawing/2014/main" id="{D203EFF1-991E-0004-BFF2-B606218A1C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0463" y="3617913"/>
                  <a:ext cx="1682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a:extLst>
                    <a:ext uri="{FF2B5EF4-FFF2-40B4-BE49-F238E27FC236}">
                      <a16:creationId xmlns:a16="http://schemas.microsoft.com/office/drawing/2014/main" id="{E24C616A-0A84-BFC4-B19A-FA5D0B08F4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5538" y="5678488"/>
                  <a:ext cx="1746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a:extLst>
                    <a:ext uri="{FF2B5EF4-FFF2-40B4-BE49-F238E27FC236}">
                      <a16:creationId xmlns:a16="http://schemas.microsoft.com/office/drawing/2014/main" id="{F84700F0-A45F-B01F-22C0-712F404E74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7363" y="5678488"/>
                  <a:ext cx="18891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a:extLst>
                  <a:ext uri="{FF2B5EF4-FFF2-40B4-BE49-F238E27FC236}">
                    <a16:creationId xmlns:a16="http://schemas.microsoft.com/office/drawing/2014/main" id="{DA17E2C1-7ABC-5C8B-3DEA-417713E5B8DA}"/>
                  </a:ext>
                </a:extLst>
              </p:cNvPr>
              <p:cNvGrpSpPr/>
              <p:nvPr/>
            </p:nvGrpSpPr>
            <p:grpSpPr>
              <a:xfrm>
                <a:off x="843448" y="2426975"/>
                <a:ext cx="6445817" cy="3397168"/>
                <a:chOff x="843448" y="2426975"/>
                <a:chExt cx="6445817" cy="3397168"/>
              </a:xfrm>
            </p:grpSpPr>
            <p:pic>
              <p:nvPicPr>
                <p:cNvPr id="36" name="Picture 4">
                  <a:extLst>
                    <a:ext uri="{FF2B5EF4-FFF2-40B4-BE49-F238E27FC236}">
                      <a16:creationId xmlns:a16="http://schemas.microsoft.com/office/drawing/2014/main" id="{53A78462-0D40-CE91-9FE1-7472F56E773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5081" y="2426975"/>
                  <a:ext cx="942474" cy="25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6">
                  <a:extLst>
                    <a:ext uri="{FF2B5EF4-FFF2-40B4-BE49-F238E27FC236}">
                      <a16:creationId xmlns:a16="http://schemas.microsoft.com/office/drawing/2014/main" id="{F459414B-4537-0E3B-60D1-183DA91B8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6853" y="3604275"/>
                  <a:ext cx="1652412" cy="25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7">
                  <a:extLst>
                    <a:ext uri="{FF2B5EF4-FFF2-40B4-BE49-F238E27FC236}">
                      <a16:creationId xmlns:a16="http://schemas.microsoft.com/office/drawing/2014/main" id="{9B6255B3-0C08-786C-EB50-E88E4591474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58405" y="4693357"/>
                  <a:ext cx="1474487" cy="25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7">
                  <a:extLst>
                    <a:ext uri="{FF2B5EF4-FFF2-40B4-BE49-F238E27FC236}">
                      <a16:creationId xmlns:a16="http://schemas.microsoft.com/office/drawing/2014/main" id="{3B265841-37D1-B305-AF4F-2C4450CF0C2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3448" y="3060535"/>
                  <a:ext cx="3317156" cy="275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
                  <a:extLst>
                    <a:ext uri="{FF2B5EF4-FFF2-40B4-BE49-F238E27FC236}">
                      <a16:creationId xmlns:a16="http://schemas.microsoft.com/office/drawing/2014/main" id="{49BAB171-E6D3-4AD4-04CA-F12EBE85A9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0495" y="3881758"/>
                  <a:ext cx="1194387" cy="194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9" name="Picture 11">
              <a:extLst>
                <a:ext uri="{FF2B5EF4-FFF2-40B4-BE49-F238E27FC236}">
                  <a16:creationId xmlns:a16="http://schemas.microsoft.com/office/drawing/2014/main" id="{C62BDAF8-EF82-B9F0-8175-F2F99571552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0010" y="3219327"/>
              <a:ext cx="1596040" cy="66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DCED13D-E299-7783-11BC-CE1B40883C83}"/>
                  </a:ext>
                </a:extLst>
              </p:cNvPr>
              <p:cNvSpPr txBox="1"/>
              <p:nvPr/>
            </p:nvSpPr>
            <p:spPr>
              <a:xfrm>
                <a:off x="2242733" y="3687764"/>
                <a:ext cx="2405467" cy="369332"/>
              </a:xfrm>
              <a:prstGeom prst="rect">
                <a:avLst/>
              </a:prstGeom>
              <a:noFill/>
            </p:spPr>
            <p:txBody>
              <a:bodyPr wrap="none" rtlCol="0">
                <a:spAutoFit/>
              </a:bodyPr>
              <a:lstStyle/>
              <a:p>
                <a:r>
                  <a:rPr lang="en-US" dirty="0"/>
                  <a:t>Steady state </a:t>
                </a:r>
                <a14:m>
                  <m:oMath xmlns:m="http://schemas.openxmlformats.org/officeDocument/2006/math">
                    <m:r>
                      <a:rPr lang="en-US" i="1">
                        <a:solidFill>
                          <a:srgbClr val="B83232"/>
                        </a:solidFill>
                        <a:latin typeface="Cambria Math"/>
                      </a:rPr>
                      <m:t>𝑠</m:t>
                    </m:r>
                    <m:sSup>
                      <m:sSupPr>
                        <m:ctrlPr>
                          <a:rPr lang="en-US" i="1" smtClean="0">
                            <a:solidFill>
                              <a:srgbClr val="B83232"/>
                            </a:solidFill>
                            <a:latin typeface="Cambria Math" panose="02040503050406030204" pitchFamily="18" charset="0"/>
                          </a:rPr>
                        </m:ctrlPr>
                      </m:sSupPr>
                      <m:e>
                        <m:r>
                          <a:rPr lang="en-US" b="0" i="1" smtClean="0">
                            <a:solidFill>
                              <a:srgbClr val="B83232"/>
                            </a:solidFill>
                            <a:latin typeface="Cambria Math"/>
                          </a:rPr>
                          <m:t>𝑌</m:t>
                        </m:r>
                      </m:e>
                      <m:sup>
                        <m:r>
                          <a:rPr lang="en-US" b="0" i="1" smtClean="0">
                            <a:solidFill>
                              <a:srgbClr val="B83232"/>
                            </a:solidFill>
                            <a:latin typeface="Cambria Math"/>
                          </a:rPr>
                          <m:t>∗</m:t>
                        </m:r>
                      </m:sup>
                    </m:sSup>
                    <m:r>
                      <a:rPr lang="en-US" b="0" i="1" smtClean="0">
                        <a:solidFill>
                          <a:srgbClr val="B83232"/>
                        </a:solidFill>
                        <a:latin typeface="Cambria Math"/>
                      </a:rPr>
                      <m:t>=</m:t>
                    </m:r>
                    <m:sSup>
                      <m:sSupPr>
                        <m:ctrlPr>
                          <a:rPr lang="en-US" i="1">
                            <a:solidFill>
                              <a:srgbClr val="B83232"/>
                            </a:solidFill>
                            <a:latin typeface="Cambria Math" panose="02040503050406030204" pitchFamily="18" charset="0"/>
                          </a:rPr>
                        </m:ctrlPr>
                      </m:sSupPr>
                      <m:e>
                        <m:r>
                          <a:rPr lang="en-US" i="1">
                            <a:solidFill>
                              <a:srgbClr val="B83232"/>
                            </a:solidFill>
                            <a:latin typeface="Cambria Math"/>
                            <a:sym typeface="Symbol"/>
                          </a:rPr>
                          <m:t></m:t>
                        </m:r>
                        <m:r>
                          <a:rPr lang="en-US" b="0" i="1" smtClean="0">
                            <a:solidFill>
                              <a:srgbClr val="B83232"/>
                            </a:solidFill>
                            <a:latin typeface="Cambria Math"/>
                          </a:rPr>
                          <m:t>𝐾</m:t>
                        </m:r>
                      </m:e>
                      <m:sup>
                        <m:r>
                          <a:rPr lang="en-US" i="1">
                            <a:solidFill>
                              <a:srgbClr val="B83232"/>
                            </a:solidFill>
                            <a:latin typeface="Cambria Math"/>
                          </a:rPr>
                          <m:t>∗</m:t>
                        </m:r>
                      </m:sup>
                    </m:sSup>
                  </m:oMath>
                </a14:m>
                <a:endParaRPr lang="en-US" dirty="0"/>
              </a:p>
            </p:txBody>
          </p:sp>
        </mc:Choice>
        <mc:Fallback xmlns="">
          <p:sp>
            <p:nvSpPr>
              <p:cNvPr id="51" name="TextBox 50">
                <a:extLst>
                  <a:ext uri="{FF2B5EF4-FFF2-40B4-BE49-F238E27FC236}">
                    <a16:creationId xmlns:a16="http://schemas.microsoft.com/office/drawing/2014/main" id="{4DCED13D-E299-7783-11BC-CE1B40883C83}"/>
                  </a:ext>
                </a:extLst>
              </p:cNvPr>
              <p:cNvSpPr txBox="1">
                <a:spLocks noRot="1" noChangeAspect="1" noMove="1" noResize="1" noEditPoints="1" noAdjustHandles="1" noChangeArrowheads="1" noChangeShapeType="1" noTextEdit="1"/>
              </p:cNvSpPr>
              <p:nvPr/>
            </p:nvSpPr>
            <p:spPr>
              <a:xfrm>
                <a:off x="2242733" y="3687764"/>
                <a:ext cx="2405467" cy="369332"/>
              </a:xfrm>
              <a:prstGeom prst="rect">
                <a:avLst/>
              </a:prstGeom>
              <a:blipFill>
                <a:blip r:embed="rId19"/>
                <a:stretch>
                  <a:fillRect l="-2094" t="-6667" b="-23333"/>
                </a:stretch>
              </a:blipFill>
            </p:spPr>
            <p:txBody>
              <a:bodyPr/>
              <a:lstStyle/>
              <a:p>
                <a:r>
                  <a:rPr lang="en-US">
                    <a:noFill/>
                  </a:rPr>
                  <a:t> </a:t>
                </a:r>
              </a:p>
            </p:txBody>
          </p:sp>
        </mc:Fallback>
      </mc:AlternateContent>
      <p:sp>
        <p:nvSpPr>
          <p:cNvPr id="52" name="Down Arrow 51">
            <a:extLst>
              <a:ext uri="{FF2B5EF4-FFF2-40B4-BE49-F238E27FC236}">
                <a16:creationId xmlns:a16="http://schemas.microsoft.com/office/drawing/2014/main" id="{873F286E-DFB3-C00E-6115-5D0A5CD7082F}"/>
              </a:ext>
            </a:extLst>
          </p:cNvPr>
          <p:cNvSpPr/>
          <p:nvPr/>
        </p:nvSpPr>
        <p:spPr>
          <a:xfrm rot="18887312">
            <a:off x="3582241" y="3947213"/>
            <a:ext cx="210741" cy="793295"/>
          </a:xfrm>
          <a:prstGeom prst="down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62CEB256-7E57-0C54-F22B-053C256E6529}"/>
                  </a:ext>
                </a:extLst>
              </p:cNvPr>
              <p:cNvSpPr>
                <a:spLocks noGrp="1"/>
              </p:cNvSpPr>
              <p:nvPr>
                <p:ph sz="quarter" idx="1"/>
              </p:nvPr>
            </p:nvSpPr>
            <p:spPr>
              <a:xfrm>
                <a:off x="1447688" y="1026419"/>
                <a:ext cx="9588864" cy="776935"/>
              </a:xfrm>
            </p:spPr>
            <p:txBody>
              <a:bodyPr/>
              <a:lstStyle/>
              <a:p>
                <a:pPr marL="274320" lvl="1" indent="0" algn="ctr">
                  <a:buNone/>
                </a:pPr>
                <a14:m>
                  <m:oMath xmlns:m="http://schemas.openxmlformats.org/officeDocument/2006/math">
                    <m:r>
                      <a:rPr lang="en-US" i="1" smtClean="0">
                        <a:solidFill>
                          <a:srgbClr val="B83232"/>
                        </a:solidFill>
                        <a:latin typeface="Cambria Math"/>
                        <a:ea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b="0" i="1" smtClean="0">
                            <a:solidFill>
                              <a:srgbClr val="B83232"/>
                            </a:solidFill>
                            <a:latin typeface="Cambria Math"/>
                          </a:rPr>
                          <m:t>+1</m:t>
                        </m:r>
                      </m:sub>
                    </m:sSub>
                    <m:r>
                      <a:rPr lang="en-US" i="1">
                        <a:solidFill>
                          <a:srgbClr val="B83232"/>
                        </a:solidFill>
                        <a:latin typeface="Cambria Math"/>
                      </a:rPr>
                      <m:t>=</m:t>
                    </m:r>
                    <m:r>
                      <a:rPr lang="en-US" i="1">
                        <a:solidFill>
                          <a:srgbClr val="B83232"/>
                        </a:solidFill>
                        <a:latin typeface="Cambria Math"/>
                      </a:rPr>
                      <m:t>𝑠</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sym typeface="Symbol"/>
                          </a:rPr>
                          <m:t></m:t>
                        </m:r>
                        <m:r>
                          <a:rPr lang="en-US" i="1">
                            <a:solidFill>
                              <a:srgbClr val="B83232"/>
                            </a:solidFill>
                            <a:latin typeface="Cambria Math"/>
                          </a:rPr>
                          <m:t>𝐾</m:t>
                        </m:r>
                      </m:e>
                      <m:sub>
                        <m:r>
                          <a:rPr lang="en-US" i="1">
                            <a:solidFill>
                              <a:srgbClr val="B83232"/>
                            </a:solidFill>
                            <a:latin typeface="Cambria Math"/>
                          </a:rPr>
                          <m:t>𝑡</m:t>
                        </m:r>
                      </m:sub>
                    </m:sSub>
                  </m:oMath>
                </a14:m>
                <a:r>
                  <a:rPr lang="en-US" dirty="0"/>
                  <a:t>,   </a:t>
                </a:r>
                <a14:m>
                  <m:oMath xmlns:m="http://schemas.openxmlformats.org/officeDocument/2006/math">
                    <m:sSub>
                      <m:sSubPr>
                        <m:ctrlPr>
                          <a:rPr lang="en-US" i="1" smtClean="0">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r>
                      <a:rPr lang="en-US" i="1">
                        <a:solidFill>
                          <a:srgbClr val="B83232"/>
                        </a:solidFill>
                        <a:latin typeface="Cambria Math"/>
                      </a:rPr>
                      <m:t>𝐴</m:t>
                    </m:r>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𝐾</m:t>
                        </m:r>
                      </m:e>
                      <m:sub>
                        <m:r>
                          <a:rPr lang="en-US" i="1">
                            <a:solidFill>
                              <a:srgbClr val="B83232"/>
                            </a:solidFill>
                            <a:latin typeface="Cambria Math"/>
                          </a:rPr>
                          <m:t>𝑡</m:t>
                        </m:r>
                      </m:sub>
                      <m:sup>
                        <m:r>
                          <a:rPr lang="en-US" i="1">
                            <a:solidFill>
                              <a:srgbClr val="B83232"/>
                            </a:solidFill>
                            <a:latin typeface="Cambria Math"/>
                            <a:ea typeface="Cambria Math"/>
                          </a:rPr>
                          <m:t>𝛼</m:t>
                        </m:r>
                      </m:sup>
                    </m:sSubSup>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𝐿</m:t>
                        </m:r>
                      </m:e>
                      <m:sub/>
                      <m:sup>
                        <m:r>
                          <a:rPr lang="en-US" b="0" i="1" smtClean="0">
                            <a:solidFill>
                              <a:srgbClr val="B83232"/>
                            </a:solidFill>
                            <a:latin typeface="Cambria Math"/>
                          </a:rPr>
                          <m:t>1−</m:t>
                        </m:r>
                        <m:r>
                          <a:rPr lang="en-US" i="1">
                            <a:solidFill>
                              <a:srgbClr val="B83232"/>
                            </a:solidFill>
                            <a:latin typeface="Cambria Math"/>
                            <a:ea typeface="Cambria Math"/>
                          </a:rPr>
                          <m:t>𝛼</m:t>
                        </m:r>
                      </m:sup>
                    </m:sSubSup>
                  </m:oMath>
                </a14:m>
                <a:endParaRPr lang="en-US" dirty="0"/>
              </a:p>
              <a:p>
                <a:pPr marL="0" indent="0">
                  <a:buNone/>
                </a:pPr>
                <a:endParaRPr lang="en-US" dirty="0"/>
              </a:p>
            </p:txBody>
          </p:sp>
        </mc:Choice>
        <mc:Fallback xmlns="">
          <p:sp>
            <p:nvSpPr>
              <p:cNvPr id="53" name="Content Placeholder 2">
                <a:extLst>
                  <a:ext uri="{FF2B5EF4-FFF2-40B4-BE49-F238E27FC236}">
                    <a16:creationId xmlns:a16="http://schemas.microsoft.com/office/drawing/2014/main" id="{62CEB256-7E57-0C54-F22B-053C256E6529}"/>
                  </a:ext>
                </a:extLst>
              </p:cNvPr>
              <p:cNvSpPr>
                <a:spLocks noGrp="1" noRot="1" noChangeAspect="1" noMove="1" noResize="1" noEditPoints="1" noAdjustHandles="1" noChangeArrowheads="1" noChangeShapeType="1" noTextEdit="1"/>
              </p:cNvSpPr>
              <p:nvPr>
                <p:ph sz="quarter" idx="1"/>
              </p:nvPr>
            </p:nvSpPr>
            <p:spPr>
              <a:xfrm>
                <a:off x="1447688" y="1026419"/>
                <a:ext cx="9588864" cy="776935"/>
              </a:xfrm>
              <a:blipFill>
                <a:blip r:embed="rId20"/>
                <a:stretch>
                  <a:fillRect t="-1587"/>
                </a:stretch>
              </a:blipFill>
            </p:spPr>
            <p:txBody>
              <a:bodyPr/>
              <a:lstStyle/>
              <a:p>
                <a:r>
                  <a:rPr lang="en-US">
                    <a:noFill/>
                  </a:rPr>
                  <a:t> </a:t>
                </a:r>
              </a:p>
            </p:txBody>
          </p:sp>
        </mc:Fallback>
      </mc:AlternateContent>
    </p:spTree>
    <p:extLst>
      <p:ext uri="{BB962C8B-B14F-4D97-AF65-F5344CB8AC3E}">
        <p14:creationId xmlns:p14="http://schemas.microsoft.com/office/powerpoint/2010/main" val="4048306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Steady states vs. long-run growth </a:t>
            </a:r>
          </a:p>
        </p:txBody>
      </p:sp>
      <p:sp>
        <p:nvSpPr>
          <p:cNvPr id="3" name="Content Placeholder 2"/>
          <p:cNvSpPr>
            <a:spLocks noGrp="1"/>
          </p:cNvSpPr>
          <p:nvPr>
            <p:ph sz="quarter" idx="1"/>
          </p:nvPr>
        </p:nvSpPr>
        <p:spPr/>
        <p:txBody>
          <a:bodyPr>
            <a:normAutofit fontScale="92500"/>
          </a:bodyPr>
          <a:lstStyle/>
          <a:p>
            <a:r>
              <a:rPr lang="en-US" dirty="0"/>
              <a:t>Economy converges to a </a:t>
            </a:r>
            <a:r>
              <a:rPr lang="en-US" b="1" dirty="0">
                <a:solidFill>
                  <a:srgbClr val="B83232"/>
                </a:solidFill>
              </a:rPr>
              <a:t>steady state</a:t>
            </a:r>
          </a:p>
          <a:p>
            <a:pPr lvl="1"/>
            <a:r>
              <a:rPr lang="en-US" dirty="0"/>
              <a:t>Capital accumulation alone </a:t>
            </a:r>
            <a:r>
              <a:rPr lang="en-US" dirty="0">
                <a:solidFill>
                  <a:srgbClr val="B83232"/>
                </a:solidFill>
              </a:rPr>
              <a:t>cannot generate long-run growth</a:t>
            </a:r>
            <a:r>
              <a:rPr lang="en-US" dirty="0"/>
              <a:t>!</a:t>
            </a:r>
          </a:p>
          <a:p>
            <a:pPr lvl="1"/>
            <a:r>
              <a:rPr lang="en-US" dirty="0"/>
              <a:t>Is the steady state every reached?</a:t>
            </a:r>
          </a:p>
          <a:p>
            <a:pPr lvl="1"/>
            <a:r>
              <a:rPr lang="en-US" dirty="0"/>
              <a:t>Only asymptotically.</a:t>
            </a:r>
          </a:p>
          <a:p>
            <a:r>
              <a:rPr lang="en-US" dirty="0"/>
              <a:t>Why does growth vanish in the long run?</a:t>
            </a:r>
          </a:p>
          <a:p>
            <a:pPr lvl="1"/>
            <a:r>
              <a:rPr lang="en-US" dirty="0"/>
              <a:t>Depreciation is a constant share of capital.</a:t>
            </a:r>
          </a:p>
          <a:p>
            <a:pPr lvl="1"/>
            <a:r>
              <a:rPr lang="en-US" dirty="0"/>
              <a:t>But production exhibits </a:t>
            </a:r>
            <a:r>
              <a:rPr lang="en-US" dirty="0">
                <a:solidFill>
                  <a:srgbClr val="B83232"/>
                </a:solidFill>
              </a:rPr>
              <a:t>diminishing marginal product of capital</a:t>
            </a:r>
            <a:r>
              <a:rPr lang="en-US" dirty="0"/>
              <a:t> (diminishing returns to capital).</a:t>
            </a:r>
          </a:p>
          <a:p>
            <a:pPr lvl="1"/>
            <a:r>
              <a:rPr lang="en-US" dirty="0"/>
              <a:t>As capital increases, it is ever harder to replenish depreciated capital.</a:t>
            </a:r>
          </a:p>
          <a:p>
            <a:pPr lvl="1"/>
            <a:r>
              <a:rPr lang="en-US" dirty="0">
                <a:solidFill>
                  <a:srgbClr val="B83232"/>
                </a:solidFill>
              </a:rPr>
              <a:t>This is a disappointing result</a:t>
            </a:r>
            <a:r>
              <a:rPr lang="en-US" dirty="0"/>
              <a:t>, caused by diminishing returns to capital.</a:t>
            </a:r>
          </a:p>
          <a:p>
            <a:r>
              <a:rPr lang="en-US" dirty="0"/>
              <a:t>Solution? Something else has to grow as well.</a:t>
            </a:r>
          </a:p>
          <a:p>
            <a:pPr lvl="1"/>
            <a:r>
              <a:rPr lang="en-US" dirty="0"/>
              <a:t>Some factor included in </a:t>
            </a:r>
            <a:r>
              <a:rPr lang="en-US" dirty="0">
                <a:solidFill>
                  <a:srgbClr val="B83232"/>
                </a:solidFill>
              </a:rPr>
              <a:t>TFP</a:t>
            </a:r>
            <a:r>
              <a:rPr lang="en-US" dirty="0"/>
              <a:t>? Human capital, inventions, …</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28</a:t>
            </a:fld>
            <a:r>
              <a:rPr lang="en-US"/>
              <a:t> ]</a:t>
            </a:r>
            <a:endParaRPr lang="en-US" dirty="0"/>
          </a:p>
        </p:txBody>
      </p:sp>
    </p:spTree>
    <p:extLst>
      <p:ext uri="{BB962C8B-B14F-4D97-AF65-F5344CB8AC3E}">
        <p14:creationId xmlns:p14="http://schemas.microsoft.com/office/powerpoint/2010/main" val="161633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Characterizing the steady state</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a:bodyPr>
              <a:lstStyle/>
              <a:p>
                <a:r>
                  <a:rPr lang="en-US" dirty="0"/>
                  <a:t>Steady state solution: </a:t>
                </a:r>
                <a14:m>
                  <m:oMath xmlns:m="http://schemas.openxmlformats.org/officeDocument/2006/math">
                    <m:r>
                      <a:rPr lang="en-US" i="1" smtClean="0">
                        <a:solidFill>
                          <a:schemeClr val="tx1"/>
                        </a:solidFill>
                        <a:latin typeface="Cambria Math"/>
                      </a:rPr>
                      <m:t>𝑠</m:t>
                    </m:r>
                    <m:sSup>
                      <m:sSupPr>
                        <m:ctrlPr>
                          <a:rPr lang="en-US" i="1">
                            <a:solidFill>
                              <a:schemeClr val="tx1"/>
                            </a:solidFill>
                            <a:latin typeface="Cambria Math" panose="02040503050406030204" pitchFamily="18" charset="0"/>
                          </a:rPr>
                        </m:ctrlPr>
                      </m:sSupPr>
                      <m:e>
                        <m:r>
                          <a:rPr lang="en-US" i="1">
                            <a:solidFill>
                              <a:schemeClr val="tx1"/>
                            </a:solidFill>
                            <a:latin typeface="Cambria Math"/>
                          </a:rPr>
                          <m:t>𝑌</m:t>
                        </m:r>
                      </m:e>
                      <m:sup>
                        <m:r>
                          <a:rPr lang="en-US" i="1">
                            <a:solidFill>
                              <a:schemeClr val="tx1"/>
                            </a:solidFill>
                            <a:latin typeface="Cambria Math"/>
                          </a:rPr>
                          <m:t>∗</m:t>
                        </m:r>
                      </m:sup>
                    </m:sSup>
                    <m:r>
                      <a:rPr lang="en-US" i="1">
                        <a:solidFill>
                          <a:schemeClr val="tx1"/>
                        </a:solidFill>
                        <a:latin typeface="Cambria Math"/>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a:sym typeface="Symbol"/>
                          </a:rPr>
                          <m:t></m:t>
                        </m:r>
                        <m:r>
                          <a:rPr lang="en-US" i="1">
                            <a:solidFill>
                              <a:schemeClr val="tx1"/>
                            </a:solidFill>
                            <a:latin typeface="Cambria Math"/>
                          </a:rPr>
                          <m:t>𝐾</m:t>
                        </m:r>
                      </m:e>
                      <m:sup>
                        <m:r>
                          <a:rPr lang="en-US" i="1">
                            <a:solidFill>
                              <a:schemeClr val="tx1"/>
                            </a:solidFill>
                            <a:latin typeface="Cambria Math"/>
                          </a:rPr>
                          <m:t>∗</m:t>
                        </m:r>
                      </m:sup>
                    </m:sSup>
                  </m:oMath>
                </a14:m>
                <a:endParaRPr lang="en-US" dirty="0"/>
              </a:p>
              <a:p>
                <a:pPr lvl="1"/>
                <a:r>
                  <a:rPr lang="en-US" dirty="0"/>
                  <a:t>Solve for capital per capita: </a:t>
                </a:r>
                <a:r>
                  <a:rPr lang="en-US" dirty="0">
                    <a:solidFill>
                      <a:srgbClr val="B83232"/>
                    </a:solidFill>
                  </a:rPr>
                  <a:t> </a:t>
                </a:r>
                <a14:m>
                  <m:oMath xmlns:m="http://schemas.openxmlformats.org/officeDocument/2006/math">
                    <m:f>
                      <m:fPr>
                        <m:ctrlPr>
                          <a:rPr lang="en-US" i="1" smtClean="0">
                            <a:solidFill>
                              <a:srgbClr val="B83232"/>
                            </a:solidFill>
                            <a:latin typeface="Cambria Math" panose="02040503050406030204" pitchFamily="18" charset="0"/>
                          </a:rPr>
                        </m:ctrlPr>
                      </m:fPr>
                      <m:num>
                        <m:sSup>
                          <m:sSupPr>
                            <m:ctrlPr>
                              <a:rPr lang="en-US" i="1">
                                <a:solidFill>
                                  <a:srgbClr val="B83232"/>
                                </a:solidFill>
                                <a:latin typeface="Cambria Math" panose="02040503050406030204" pitchFamily="18" charset="0"/>
                              </a:rPr>
                            </m:ctrlPr>
                          </m:sSupPr>
                          <m:e>
                            <m:r>
                              <a:rPr lang="en-US" i="1">
                                <a:solidFill>
                                  <a:srgbClr val="B83232"/>
                                </a:solidFill>
                                <a:latin typeface="Cambria Math"/>
                              </a:rPr>
                              <m:t>𝐾</m:t>
                            </m:r>
                          </m:e>
                          <m:sup>
                            <m:r>
                              <a:rPr lang="en-US" i="1">
                                <a:solidFill>
                                  <a:srgbClr val="B83232"/>
                                </a:solidFill>
                                <a:latin typeface="Cambria Math"/>
                              </a:rPr>
                              <m:t>∗</m:t>
                            </m:r>
                          </m:sup>
                        </m:sSup>
                      </m:num>
                      <m:den>
                        <m:r>
                          <a:rPr lang="en-US" b="0" i="1" smtClean="0">
                            <a:solidFill>
                              <a:srgbClr val="B83232"/>
                            </a:solidFill>
                            <a:latin typeface="Cambria Math"/>
                          </a:rPr>
                          <m:t>𝐿</m:t>
                        </m:r>
                      </m:den>
                    </m:f>
                    <m:r>
                      <a:rPr lang="en-US" b="0" i="1" smtClean="0">
                        <a:solidFill>
                          <a:srgbClr val="B83232"/>
                        </a:solidFill>
                        <a:latin typeface="Cambria Math"/>
                      </a:rPr>
                      <m:t>=</m:t>
                    </m:r>
                    <m:sSup>
                      <m:sSupPr>
                        <m:ctrlPr>
                          <a:rPr lang="en-US" b="0" i="1" smtClean="0">
                            <a:solidFill>
                              <a:srgbClr val="B83232"/>
                            </a:solidFill>
                            <a:latin typeface="Cambria Math" panose="02040503050406030204" pitchFamily="18" charset="0"/>
                          </a:rPr>
                        </m:ctrlPr>
                      </m:sSupPr>
                      <m:e>
                        <m:d>
                          <m:dPr>
                            <m:ctrlPr>
                              <a:rPr lang="en-US" b="0" i="1" smtClean="0">
                                <a:solidFill>
                                  <a:srgbClr val="B83232"/>
                                </a:solidFill>
                                <a:latin typeface="Cambria Math" panose="02040503050406030204" pitchFamily="18" charset="0"/>
                              </a:rPr>
                            </m:ctrlPr>
                          </m:dPr>
                          <m:e>
                            <m:f>
                              <m:fPr>
                                <m:ctrlPr>
                                  <a:rPr lang="en-US" b="0" i="1" smtClean="0">
                                    <a:solidFill>
                                      <a:srgbClr val="B83232"/>
                                    </a:solidFill>
                                    <a:latin typeface="Cambria Math" panose="02040503050406030204" pitchFamily="18" charset="0"/>
                                  </a:rPr>
                                </m:ctrlPr>
                              </m:fPr>
                              <m:num>
                                <m:r>
                                  <a:rPr lang="en-US" b="0" i="1" smtClean="0">
                                    <a:solidFill>
                                      <a:srgbClr val="B83232"/>
                                    </a:solidFill>
                                    <a:latin typeface="Cambria Math"/>
                                  </a:rPr>
                                  <m:t>𝑠𝐴</m:t>
                                </m:r>
                              </m:num>
                              <m:den>
                                <m:r>
                                  <a:rPr lang="en-US" b="0" i="1" smtClean="0">
                                    <a:solidFill>
                                      <a:srgbClr val="B83232"/>
                                    </a:solidFill>
                                    <a:latin typeface="Cambria Math"/>
                                    <a:ea typeface="Cambria Math"/>
                                  </a:rPr>
                                  <m:t>𝛿</m:t>
                                </m:r>
                              </m:den>
                            </m:f>
                          </m:e>
                        </m:d>
                      </m:e>
                      <m:sup>
                        <m:f>
                          <m:fPr>
                            <m:ctrlPr>
                              <a:rPr lang="en-US" b="0" i="1" smtClean="0">
                                <a:solidFill>
                                  <a:srgbClr val="B83232"/>
                                </a:solidFill>
                                <a:latin typeface="Cambria Math" panose="02040503050406030204" pitchFamily="18" charset="0"/>
                              </a:rPr>
                            </m:ctrlPr>
                          </m:fPr>
                          <m:num>
                            <m:r>
                              <a:rPr lang="en-US" b="0" i="1" smtClean="0">
                                <a:solidFill>
                                  <a:srgbClr val="B83232"/>
                                </a:solidFill>
                                <a:latin typeface="Cambria Math"/>
                              </a:rPr>
                              <m:t>1</m:t>
                            </m:r>
                          </m:num>
                          <m:den>
                            <m:r>
                              <a:rPr lang="en-US" b="0" i="1" smtClean="0">
                                <a:solidFill>
                                  <a:srgbClr val="B83232"/>
                                </a:solidFill>
                                <a:latin typeface="Cambria Math"/>
                              </a:rPr>
                              <m:t>1−</m:t>
                            </m:r>
                            <m:r>
                              <a:rPr lang="en-US" b="0" i="1" smtClean="0">
                                <a:solidFill>
                                  <a:srgbClr val="B83232"/>
                                </a:solidFill>
                                <a:latin typeface="Cambria Math"/>
                                <a:ea typeface="Cambria Math"/>
                              </a:rPr>
                              <m:t>𝛼</m:t>
                            </m:r>
                          </m:den>
                        </m:f>
                      </m:sup>
                    </m:sSup>
                  </m:oMath>
                </a14:m>
                <a:endParaRPr lang="en-US" dirty="0"/>
              </a:p>
              <a:p>
                <a:pPr lvl="1"/>
                <a:r>
                  <a:rPr lang="en-US" dirty="0"/>
                  <a:t>Solve also for output per capita: </a:t>
                </a:r>
                <a14:m>
                  <m:oMath xmlns:m="http://schemas.openxmlformats.org/officeDocument/2006/math">
                    <m:f>
                      <m:fPr>
                        <m:ctrlPr>
                          <a:rPr lang="en-US" i="1">
                            <a:solidFill>
                              <a:srgbClr val="B83232"/>
                            </a:solidFill>
                            <a:latin typeface="Cambria Math" panose="02040503050406030204" pitchFamily="18" charset="0"/>
                          </a:rPr>
                        </m:ctrlPr>
                      </m:fPr>
                      <m:num>
                        <m:sSup>
                          <m:sSupPr>
                            <m:ctrlPr>
                              <a:rPr lang="en-US" i="1">
                                <a:solidFill>
                                  <a:srgbClr val="B83232"/>
                                </a:solidFill>
                                <a:latin typeface="Cambria Math" panose="02040503050406030204" pitchFamily="18" charset="0"/>
                              </a:rPr>
                            </m:ctrlPr>
                          </m:sSupPr>
                          <m:e>
                            <m:r>
                              <a:rPr lang="fr-FR" b="0" i="1" smtClean="0">
                                <a:solidFill>
                                  <a:srgbClr val="B83232"/>
                                </a:solidFill>
                                <a:latin typeface="Cambria Math" panose="02040503050406030204" pitchFamily="18" charset="0"/>
                              </a:rPr>
                              <m:t>𝑌</m:t>
                            </m:r>
                          </m:e>
                          <m:sup>
                            <m:r>
                              <a:rPr lang="en-US" i="1">
                                <a:solidFill>
                                  <a:srgbClr val="B83232"/>
                                </a:solidFill>
                                <a:latin typeface="Cambria Math"/>
                              </a:rPr>
                              <m:t>∗</m:t>
                            </m:r>
                          </m:sup>
                        </m:sSup>
                      </m:num>
                      <m:den>
                        <m:r>
                          <a:rPr lang="en-US" i="1">
                            <a:solidFill>
                              <a:srgbClr val="B83232"/>
                            </a:solidFill>
                            <a:latin typeface="Cambria Math"/>
                          </a:rPr>
                          <m:t>𝐿</m:t>
                        </m:r>
                      </m:den>
                    </m:f>
                    <m:r>
                      <a:rPr lang="en-US" i="1">
                        <a:solidFill>
                          <a:srgbClr val="B83232"/>
                        </a:solidFill>
                        <a:latin typeface="Cambria Math"/>
                      </a:rPr>
                      <m:t>=</m:t>
                    </m:r>
                    <m:sSup>
                      <m:sSupPr>
                        <m:ctrlPr>
                          <a:rPr lang="en-US" i="1">
                            <a:solidFill>
                              <a:srgbClr val="B83232"/>
                            </a:solidFill>
                            <a:latin typeface="Cambria Math" panose="02040503050406030204" pitchFamily="18" charset="0"/>
                          </a:rPr>
                        </m:ctrlPr>
                      </m:sSupPr>
                      <m:e>
                        <m:r>
                          <a:rPr lang="fr-FR" i="1" smtClean="0">
                            <a:solidFill>
                              <a:srgbClr val="B83232"/>
                            </a:solidFill>
                            <a:latin typeface="Cambria Math" panose="02040503050406030204" pitchFamily="18" charset="0"/>
                          </a:rPr>
                          <m:t>𝐴</m:t>
                        </m:r>
                      </m:e>
                      <m:sup>
                        <m:f>
                          <m:fPr>
                            <m:ctrlPr>
                              <a:rPr lang="en-US" i="1">
                                <a:solidFill>
                                  <a:srgbClr val="B83232"/>
                                </a:solidFill>
                                <a:latin typeface="Cambria Math" panose="02040503050406030204" pitchFamily="18" charset="0"/>
                              </a:rPr>
                            </m:ctrlPr>
                          </m:fPr>
                          <m:num>
                            <m:r>
                              <a:rPr lang="en-US" i="1">
                                <a:solidFill>
                                  <a:srgbClr val="B83232"/>
                                </a:solidFill>
                                <a:latin typeface="Cambria Math"/>
                              </a:rPr>
                              <m:t>1</m:t>
                            </m:r>
                          </m:num>
                          <m:den>
                            <m:r>
                              <a:rPr lang="en-US" i="1">
                                <a:solidFill>
                                  <a:srgbClr val="B83232"/>
                                </a:solidFill>
                                <a:latin typeface="Cambria Math"/>
                              </a:rPr>
                              <m:t>1−</m:t>
                            </m:r>
                            <m:r>
                              <a:rPr lang="en-US" i="1">
                                <a:solidFill>
                                  <a:srgbClr val="B83232"/>
                                </a:solidFill>
                                <a:latin typeface="Cambria Math"/>
                                <a:ea typeface="Cambria Math"/>
                              </a:rPr>
                              <m:t>𝛼</m:t>
                            </m:r>
                          </m:den>
                        </m:f>
                      </m:sup>
                    </m:sSup>
                    <m:sSup>
                      <m:sSupPr>
                        <m:ctrlPr>
                          <a:rPr lang="en-US" i="1">
                            <a:solidFill>
                              <a:srgbClr val="B83232"/>
                            </a:solidFill>
                            <a:latin typeface="Cambria Math" panose="02040503050406030204" pitchFamily="18" charset="0"/>
                          </a:rPr>
                        </m:ctrlPr>
                      </m:sSupPr>
                      <m:e>
                        <m:d>
                          <m:dPr>
                            <m:ctrlPr>
                              <a:rPr lang="en-US" i="1">
                                <a:solidFill>
                                  <a:srgbClr val="B83232"/>
                                </a:solidFill>
                                <a:latin typeface="Cambria Math" panose="02040503050406030204" pitchFamily="18" charset="0"/>
                              </a:rPr>
                            </m:ctrlPr>
                          </m:dPr>
                          <m:e>
                            <m:f>
                              <m:fPr>
                                <m:ctrlPr>
                                  <a:rPr lang="en-US" i="1">
                                    <a:solidFill>
                                      <a:srgbClr val="B83232"/>
                                    </a:solidFill>
                                    <a:latin typeface="Cambria Math" panose="02040503050406030204" pitchFamily="18" charset="0"/>
                                  </a:rPr>
                                </m:ctrlPr>
                              </m:fPr>
                              <m:num>
                                <m:r>
                                  <a:rPr lang="en-US" i="1">
                                    <a:solidFill>
                                      <a:srgbClr val="B83232"/>
                                    </a:solidFill>
                                    <a:latin typeface="Cambria Math"/>
                                  </a:rPr>
                                  <m:t>𝑠</m:t>
                                </m:r>
                              </m:num>
                              <m:den>
                                <m:r>
                                  <a:rPr lang="en-US" i="1">
                                    <a:solidFill>
                                      <a:srgbClr val="B83232"/>
                                    </a:solidFill>
                                    <a:latin typeface="Cambria Math"/>
                                    <a:ea typeface="Cambria Math"/>
                                  </a:rPr>
                                  <m:t>𝛿</m:t>
                                </m:r>
                              </m:den>
                            </m:f>
                          </m:e>
                        </m:d>
                      </m:e>
                      <m:sup>
                        <m:f>
                          <m:fPr>
                            <m:ctrlPr>
                              <a:rPr lang="en-US" i="1">
                                <a:solidFill>
                                  <a:srgbClr val="B83232"/>
                                </a:solidFill>
                                <a:latin typeface="Cambria Math" panose="02040503050406030204" pitchFamily="18" charset="0"/>
                              </a:rPr>
                            </m:ctrlPr>
                          </m:fPr>
                          <m:num>
                            <m:r>
                              <a:rPr lang="en-US" i="1">
                                <a:solidFill>
                                  <a:srgbClr val="B83232"/>
                                </a:solidFill>
                                <a:latin typeface="Cambria Math"/>
                                <a:ea typeface="Cambria Math"/>
                              </a:rPr>
                              <m:t>𝛼</m:t>
                            </m:r>
                          </m:num>
                          <m:den>
                            <m:r>
                              <a:rPr lang="en-US" i="1">
                                <a:solidFill>
                                  <a:srgbClr val="B83232"/>
                                </a:solidFill>
                                <a:latin typeface="Cambria Math"/>
                              </a:rPr>
                              <m:t>1−</m:t>
                            </m:r>
                            <m:r>
                              <a:rPr lang="en-US" i="1">
                                <a:solidFill>
                                  <a:srgbClr val="B83232"/>
                                </a:solidFill>
                                <a:latin typeface="Cambria Math"/>
                                <a:ea typeface="Cambria Math"/>
                              </a:rPr>
                              <m:t>𝛼</m:t>
                            </m:r>
                          </m:den>
                        </m:f>
                      </m:sup>
                    </m:sSup>
                  </m:oMath>
                </a14:m>
                <a:endParaRPr lang="en-US" dirty="0"/>
              </a:p>
              <a:p>
                <a:pPr marL="274320" lvl="1" indent="0">
                  <a:buNone/>
                </a:pPr>
                <a:endParaRPr lang="en-US" dirty="0"/>
              </a:p>
              <a:p>
                <a:r>
                  <a:rPr lang="en-US" dirty="0"/>
                  <a:t>A </a:t>
                </a:r>
                <a:r>
                  <a:rPr lang="en-US" dirty="0">
                    <a:solidFill>
                      <a:srgbClr val="B83232"/>
                    </a:solidFill>
                  </a:rPr>
                  <a:t>comparative statics </a:t>
                </a:r>
                <a:r>
                  <a:rPr lang="en-US" dirty="0"/>
                  <a:t>exercise = change the value of a parameter, and observe how the solution changes</a:t>
                </a:r>
              </a:p>
              <a:p>
                <a:r>
                  <a:rPr lang="en-US" dirty="0"/>
                  <a:t>The steady state level of capital is</a:t>
                </a:r>
              </a:p>
              <a:p>
                <a:pPr lvl="1"/>
                <a:r>
                  <a:rPr lang="en-US" dirty="0"/>
                  <a:t>Increasing in saving rate</a:t>
                </a:r>
              </a:p>
              <a:p>
                <a:pPr lvl="1"/>
                <a:r>
                  <a:rPr lang="en-US" dirty="0"/>
                  <a:t>Increasing in total factor productivity</a:t>
                </a:r>
              </a:p>
              <a:p>
                <a:pPr lvl="1"/>
                <a:r>
                  <a:rPr lang="en-US" dirty="0"/>
                  <a:t>Decreasing in the rate of depreciation</a:t>
                </a:r>
              </a:p>
              <a:p>
                <a:pPr marL="274320" lvl="1"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a:blip r:embed="rId2"/>
                <a:stretch>
                  <a:fillRect l="-772" t="-12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29</a:t>
            </a:fld>
            <a:r>
              <a:rPr lang="en-US"/>
              <a:t> ]</a:t>
            </a:r>
            <a:endParaRPr lang="en-US" dirty="0"/>
          </a:p>
        </p:txBody>
      </p:sp>
    </p:spTree>
    <p:extLst>
      <p:ext uri="{BB962C8B-B14F-4D97-AF65-F5344CB8AC3E}">
        <p14:creationId xmlns:p14="http://schemas.microsoft.com/office/powerpoint/2010/main" val="166019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
          </p:nvPr>
        </p:nvSpPr>
        <p:spPr/>
        <p:txBody>
          <a:bodyPr/>
          <a:lstStyle/>
          <a:p>
            <a:pPr marL="514350" indent="-514350">
              <a:buFont typeface="+mj-lt"/>
              <a:buAutoNum type="arabicPeriod"/>
            </a:pPr>
            <a:r>
              <a:rPr lang="en-US" dirty="0">
                <a:solidFill>
                  <a:srgbClr val="B83232"/>
                </a:solidFill>
              </a:rPr>
              <a:t>Empirical evidence</a:t>
            </a:r>
          </a:p>
          <a:p>
            <a:pPr marL="514350" indent="-514350">
              <a:buFont typeface="+mj-lt"/>
              <a:buAutoNum type="arabicPeriod"/>
            </a:pPr>
            <a:r>
              <a:rPr lang="en-US" dirty="0"/>
              <a:t>Setting up the Solow growth model</a:t>
            </a:r>
          </a:p>
          <a:p>
            <a:pPr marL="514350" indent="-514350">
              <a:buFont typeface="+mj-lt"/>
              <a:buAutoNum type="arabicPeriod"/>
            </a:pPr>
            <a:r>
              <a:rPr lang="en-US" dirty="0"/>
              <a:t>Saving, investment, and the real interest rate</a:t>
            </a:r>
          </a:p>
          <a:p>
            <a:pPr marL="514350" indent="-514350">
              <a:buFont typeface="+mj-lt"/>
              <a:buAutoNum type="arabicPeriod"/>
            </a:pPr>
            <a:r>
              <a:rPr lang="en-US" dirty="0"/>
              <a:t>Solving the Solow growth model</a:t>
            </a:r>
          </a:p>
          <a:p>
            <a:pPr marL="788670" lvl="1" indent="-514350">
              <a:buFont typeface="+mj-lt"/>
              <a:buAutoNum type="arabicPeriod"/>
            </a:pPr>
            <a:r>
              <a:rPr lang="en-US" dirty="0"/>
              <a:t>Transition dynamics</a:t>
            </a:r>
          </a:p>
          <a:p>
            <a:pPr marL="788670" lvl="1" indent="-514350">
              <a:buFont typeface="+mj-lt"/>
              <a:buAutoNum type="arabicPeriod"/>
            </a:pPr>
            <a:r>
              <a:rPr lang="en-US" dirty="0"/>
              <a:t>Steady state analysis, comparative statics</a:t>
            </a:r>
          </a:p>
          <a:p>
            <a:pPr marL="514350" indent="-514350">
              <a:buFont typeface="+mj-lt"/>
              <a:buAutoNum type="arabicPeriod"/>
            </a:pPr>
            <a:r>
              <a:rPr lang="en-US" dirty="0"/>
              <a:t>Predictions of the model and empirical evidence</a:t>
            </a:r>
          </a:p>
          <a:p>
            <a:pPr marL="514350" indent="-514350">
              <a:buFont typeface="+mj-lt"/>
              <a:buAutoNum type="arabicPeriod"/>
            </a:pPr>
            <a:r>
              <a:rPr lang="en-US" dirty="0"/>
              <a:t>Lessons and deficiencies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3</a:t>
            </a:fld>
            <a:r>
              <a:rPr lang="en-US"/>
              <a:t> ]</a:t>
            </a:r>
            <a:endParaRPr lang="en-US" dirty="0"/>
          </a:p>
        </p:txBody>
      </p:sp>
    </p:spTree>
    <p:extLst>
      <p:ext uri="{BB962C8B-B14F-4D97-AF65-F5344CB8AC3E}">
        <p14:creationId xmlns:p14="http://schemas.microsoft.com/office/powerpoint/2010/main" val="2731381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dynamics</a:t>
            </a:r>
          </a:p>
        </p:txBody>
      </p:sp>
      <p:sp>
        <p:nvSpPr>
          <p:cNvPr id="3" name="Content Placeholder 2"/>
          <p:cNvSpPr>
            <a:spLocks noGrp="1"/>
          </p:cNvSpPr>
          <p:nvPr>
            <p:ph sz="quarter" idx="1"/>
          </p:nvPr>
        </p:nvSpPr>
        <p:spPr/>
        <p:txBody>
          <a:bodyPr>
            <a:normAutofit/>
          </a:bodyPr>
          <a:lstStyle/>
          <a:p>
            <a:r>
              <a:rPr lang="en-US" dirty="0"/>
              <a:t>Characterizing transitions</a:t>
            </a:r>
          </a:p>
          <a:p>
            <a:pPr lvl="1"/>
            <a:r>
              <a:rPr lang="en-US" dirty="0"/>
              <a:t>Harder in closed form</a:t>
            </a:r>
          </a:p>
          <a:p>
            <a:pPr marL="0" indent="0">
              <a:buNone/>
            </a:pPr>
            <a:endParaRPr lang="en-US" dirty="0"/>
          </a:p>
          <a:p>
            <a:r>
              <a:rPr lang="en-US" dirty="0"/>
              <a:t>Questions we can ask with this model:</a:t>
            </a:r>
          </a:p>
          <a:p>
            <a:pPr lvl="1"/>
            <a:r>
              <a:rPr lang="en-US" dirty="0"/>
              <a:t>Imagine that the economy starts in the steady state, and a </a:t>
            </a:r>
            <a:r>
              <a:rPr lang="en-US" dirty="0">
                <a:solidFill>
                  <a:srgbClr val="B83232"/>
                </a:solidFill>
              </a:rPr>
              <a:t>natural disaster destroys 20% of the capital stock</a:t>
            </a:r>
            <a:r>
              <a:rPr lang="en-US" dirty="0"/>
              <a:t>. What happens then?</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30</a:t>
            </a:fld>
            <a:r>
              <a:rPr lang="en-US"/>
              <a:t> ]</a:t>
            </a:r>
            <a:endParaRPr lang="en-US" dirty="0"/>
          </a:p>
        </p:txBody>
      </p:sp>
    </p:spTree>
    <p:extLst>
      <p:ext uri="{BB962C8B-B14F-4D97-AF65-F5344CB8AC3E}">
        <p14:creationId xmlns:p14="http://schemas.microsoft.com/office/powerpoint/2010/main" val="215110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72649-7EE0-FBCF-4CDB-E13F82457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EB036-BCDB-7069-25D6-77608964BD7F}"/>
              </a:ext>
            </a:extLst>
          </p:cNvPr>
          <p:cNvSpPr>
            <a:spLocks noGrp="1"/>
          </p:cNvSpPr>
          <p:nvPr>
            <p:ph type="title"/>
          </p:nvPr>
        </p:nvSpPr>
        <p:spPr/>
        <p:txBody>
          <a:bodyPr/>
          <a:lstStyle/>
          <a:p>
            <a:r>
              <a:rPr lang="en-US" dirty="0"/>
              <a:t>Solow diagram – natural disaster</a:t>
            </a:r>
          </a:p>
        </p:txBody>
      </p:sp>
      <p:sp>
        <p:nvSpPr>
          <p:cNvPr id="3" name="Content Placeholder 2">
            <a:extLst>
              <a:ext uri="{FF2B5EF4-FFF2-40B4-BE49-F238E27FC236}">
                <a16:creationId xmlns:a16="http://schemas.microsoft.com/office/drawing/2014/main" id="{FEF05147-9862-A7AD-D4F1-8E57511BF4CE}"/>
              </a:ext>
            </a:extLst>
          </p:cNvPr>
          <p:cNvSpPr>
            <a:spLocks noGrp="1"/>
          </p:cNvSpPr>
          <p:nvPr>
            <p:ph sz="quarter" idx="1"/>
          </p:nvPr>
        </p:nvSpPr>
        <p:spPr/>
        <p:txBody>
          <a:bodyPr/>
          <a:lstStyle/>
          <a:p>
            <a:endParaRPr lang="en-US" dirty="0"/>
          </a:p>
        </p:txBody>
      </p:sp>
      <p:sp>
        <p:nvSpPr>
          <p:cNvPr id="4" name="Slide Number Placeholder 3">
            <a:extLst>
              <a:ext uri="{FF2B5EF4-FFF2-40B4-BE49-F238E27FC236}">
                <a16:creationId xmlns:a16="http://schemas.microsoft.com/office/drawing/2014/main" id="{38319F4E-664E-BFD4-8385-26375E5F0B0A}"/>
              </a:ext>
            </a:extLst>
          </p:cNvPr>
          <p:cNvSpPr>
            <a:spLocks noGrp="1"/>
          </p:cNvSpPr>
          <p:nvPr>
            <p:ph type="sldNum" sz="quarter" idx="12"/>
          </p:nvPr>
        </p:nvSpPr>
        <p:spPr/>
        <p:txBody>
          <a:bodyPr/>
          <a:lstStyle/>
          <a:p>
            <a:r>
              <a:rPr lang="en-US"/>
              <a:t>[ </a:t>
            </a:r>
            <a:fld id="{20935799-1D9E-4510-B317-BE6250590C04}" type="slidenum">
              <a:rPr lang="en-US" smtClean="0"/>
              <a:pPr/>
              <a:t>31</a:t>
            </a:fld>
            <a:r>
              <a:rPr lang="en-US"/>
              <a:t> ]</a:t>
            </a:r>
            <a:endParaRPr lang="en-US" dirty="0"/>
          </a:p>
        </p:txBody>
      </p:sp>
      <p:sp>
        <p:nvSpPr>
          <p:cNvPr id="23" name="TextBox 22">
            <a:extLst>
              <a:ext uri="{FF2B5EF4-FFF2-40B4-BE49-F238E27FC236}">
                <a16:creationId xmlns:a16="http://schemas.microsoft.com/office/drawing/2014/main" id="{1A69AB99-3822-949A-1B27-420E3F004BDA}"/>
              </a:ext>
            </a:extLst>
          </p:cNvPr>
          <p:cNvSpPr txBox="1"/>
          <p:nvPr/>
        </p:nvSpPr>
        <p:spPr>
          <a:xfrm>
            <a:off x="381000" y="6400800"/>
            <a:ext cx="2706125" cy="307777"/>
          </a:xfrm>
          <a:prstGeom prst="rect">
            <a:avLst/>
          </a:prstGeom>
          <a:noFill/>
        </p:spPr>
        <p:txBody>
          <a:bodyPr wrap="none" rtlCol="0">
            <a:spAutoFit/>
          </a:bodyPr>
          <a:lstStyle/>
          <a:p>
            <a:r>
              <a:rPr lang="en-US" sz="1400" b="1" dirty="0"/>
              <a:t>Source</a:t>
            </a:r>
            <a:r>
              <a:rPr lang="en-US" sz="1400" dirty="0"/>
              <a:t>: Jones – Macroeconomics </a:t>
            </a:r>
          </a:p>
        </p:txBody>
      </p:sp>
      <p:grpSp>
        <p:nvGrpSpPr>
          <p:cNvPr id="5" name="Group 4">
            <a:extLst>
              <a:ext uri="{FF2B5EF4-FFF2-40B4-BE49-F238E27FC236}">
                <a16:creationId xmlns:a16="http://schemas.microsoft.com/office/drawing/2014/main" id="{CCA76CBA-0CD3-ED67-DCA3-265A973CB2AA}"/>
              </a:ext>
            </a:extLst>
          </p:cNvPr>
          <p:cNvGrpSpPr/>
          <p:nvPr/>
        </p:nvGrpSpPr>
        <p:grpSpPr>
          <a:xfrm>
            <a:off x="1152525" y="1270000"/>
            <a:ext cx="6454775" cy="4902200"/>
            <a:chOff x="1152525" y="1050925"/>
            <a:chExt cx="6454775" cy="4902200"/>
          </a:xfrm>
        </p:grpSpPr>
        <p:pic>
          <p:nvPicPr>
            <p:cNvPr id="6" name="Picture 2">
              <a:extLst>
                <a:ext uri="{FF2B5EF4-FFF2-40B4-BE49-F238E27FC236}">
                  <a16:creationId xmlns:a16="http://schemas.microsoft.com/office/drawing/2014/main" id="{1186A6EF-9A88-4CA1-469B-9426E0305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1050925"/>
              <a:ext cx="6402387"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EE73DD1E-DF2C-0BF1-0801-0903D71C2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513" y="4273550"/>
              <a:ext cx="495617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5BC21BB3-0520-C1E5-3404-5AA155A44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150" y="3692525"/>
              <a:ext cx="48799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E34CCA6C-46F6-BB49-E6E6-FB87C58B72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3513" y="2460625"/>
              <a:ext cx="4808537"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862E4660-AC04-5BD7-B162-3C61676B1F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1925" y="2873375"/>
              <a:ext cx="2989263"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28FE9D7C-E6F7-B3B8-07CF-6152FCEB3B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0238" y="3014663"/>
              <a:ext cx="17303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a:extLst>
                <a:ext uri="{FF2B5EF4-FFF2-40B4-BE49-F238E27FC236}">
                  <a16:creationId xmlns:a16="http://schemas.microsoft.com/office/drawing/2014/main" id="{0526FC12-948B-C9BC-251B-15045EB84F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8275" y="3686175"/>
              <a:ext cx="1076325"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a:extLst>
                <a:ext uri="{FF2B5EF4-FFF2-40B4-BE49-F238E27FC236}">
                  <a16:creationId xmlns:a16="http://schemas.microsoft.com/office/drawing/2014/main" id="{51F30B5D-7752-005D-80A2-B3643F5E9A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36838" y="5516563"/>
              <a:ext cx="3490912"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a:extLst>
                <a:ext uri="{FF2B5EF4-FFF2-40B4-BE49-F238E27FC236}">
                  <a16:creationId xmlns:a16="http://schemas.microsoft.com/office/drawing/2014/main" id="{48120BE0-03BF-5AC5-637E-81E0D7F153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0325" y="3030538"/>
              <a:ext cx="143827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0BB84FB6-1371-7035-E97C-04F6291349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62700" y="2246313"/>
              <a:ext cx="84931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8B9BD3A6-E63B-4265-830A-52D06386CD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95825" y="3119438"/>
              <a:ext cx="1157288"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a:extLst>
                <a:ext uri="{FF2B5EF4-FFF2-40B4-BE49-F238E27FC236}">
                  <a16:creationId xmlns:a16="http://schemas.microsoft.com/office/drawing/2014/main" id="{3E2F3BF4-C052-3CAD-FCC0-57A93FE5F2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51513" y="3411538"/>
              <a:ext cx="14890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a:extLst>
                <a:ext uri="{FF2B5EF4-FFF2-40B4-BE49-F238E27FC236}">
                  <a16:creationId xmlns:a16="http://schemas.microsoft.com/office/drawing/2014/main" id="{BF1604AB-606A-28EE-63E9-0E2824ADA5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1050" y="4489450"/>
              <a:ext cx="132873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9">
              <a:extLst>
                <a:ext uri="{FF2B5EF4-FFF2-40B4-BE49-F238E27FC236}">
                  <a16:creationId xmlns:a16="http://schemas.microsoft.com/office/drawing/2014/main" id="{735D98B0-59CD-8291-168D-F6540D46BA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52525" y="2844800"/>
              <a:ext cx="1825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a:extLst>
                <a:ext uri="{FF2B5EF4-FFF2-40B4-BE49-F238E27FC236}">
                  <a16:creationId xmlns:a16="http://schemas.microsoft.com/office/drawing/2014/main" id="{A0A5402B-FF9C-DAEB-37A0-9BDC6EF4B0A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60463" y="3617913"/>
              <a:ext cx="1682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
              <a:extLst>
                <a:ext uri="{FF2B5EF4-FFF2-40B4-BE49-F238E27FC236}">
                  <a16:creationId xmlns:a16="http://schemas.microsoft.com/office/drawing/2014/main" id="{EE21B83A-77CC-008A-61B0-8CFCD32D5F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95538" y="5678488"/>
              <a:ext cx="1746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
              <a:extLst>
                <a:ext uri="{FF2B5EF4-FFF2-40B4-BE49-F238E27FC236}">
                  <a16:creationId xmlns:a16="http://schemas.microsoft.com/office/drawing/2014/main" id="{94F9846D-6B29-F438-1D15-E38B7C8C56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7363" y="5678488"/>
              <a:ext cx="18891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49134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FAF8F-2800-B6B3-D660-2979B9F3A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37951E-4C15-0156-DA5B-0AE2AA471D48}"/>
              </a:ext>
            </a:extLst>
          </p:cNvPr>
          <p:cNvSpPr>
            <a:spLocks noGrp="1"/>
          </p:cNvSpPr>
          <p:nvPr>
            <p:ph type="title"/>
          </p:nvPr>
        </p:nvSpPr>
        <p:spPr/>
        <p:txBody>
          <a:bodyPr/>
          <a:lstStyle/>
          <a:p>
            <a:r>
              <a:rPr lang="en-US" dirty="0"/>
              <a:t>Transition dynamics</a:t>
            </a:r>
          </a:p>
        </p:txBody>
      </p:sp>
      <p:sp>
        <p:nvSpPr>
          <p:cNvPr id="3" name="Content Placeholder 2">
            <a:extLst>
              <a:ext uri="{FF2B5EF4-FFF2-40B4-BE49-F238E27FC236}">
                <a16:creationId xmlns:a16="http://schemas.microsoft.com/office/drawing/2014/main" id="{C60A2918-14C5-0616-7479-9116393C899D}"/>
              </a:ext>
            </a:extLst>
          </p:cNvPr>
          <p:cNvSpPr>
            <a:spLocks noGrp="1"/>
          </p:cNvSpPr>
          <p:nvPr>
            <p:ph sz="quarter" idx="1"/>
          </p:nvPr>
        </p:nvSpPr>
        <p:spPr/>
        <p:txBody>
          <a:bodyPr>
            <a:normAutofit/>
          </a:bodyPr>
          <a:lstStyle/>
          <a:p>
            <a:r>
              <a:rPr lang="en-US" dirty="0"/>
              <a:t>Questions we can ask with this model:</a:t>
            </a:r>
          </a:p>
          <a:p>
            <a:pPr lvl="1"/>
            <a:r>
              <a:rPr lang="en-US" dirty="0"/>
              <a:t>Imagine that the economy starts in the steady state, and a natural disaster destroys 20% of the capital stock. What happens then?</a:t>
            </a:r>
          </a:p>
          <a:p>
            <a:pPr lvl="1"/>
            <a:r>
              <a:rPr lang="en-US" dirty="0"/>
              <a:t>Imagine that the economy starts in the steady state with a saving rate of 10%. What happens when </a:t>
            </a:r>
            <a:r>
              <a:rPr lang="en-US" dirty="0">
                <a:solidFill>
                  <a:srgbClr val="B83232"/>
                </a:solidFill>
              </a:rPr>
              <a:t>the saving rate increases to 15%</a:t>
            </a:r>
            <a:r>
              <a:rPr lang="en-US" dirty="0"/>
              <a:t>?</a:t>
            </a:r>
          </a:p>
        </p:txBody>
      </p:sp>
      <p:sp>
        <p:nvSpPr>
          <p:cNvPr id="4" name="Slide Number Placeholder 3">
            <a:extLst>
              <a:ext uri="{FF2B5EF4-FFF2-40B4-BE49-F238E27FC236}">
                <a16:creationId xmlns:a16="http://schemas.microsoft.com/office/drawing/2014/main" id="{4B0586F0-FDBA-7DC8-C0BB-E01AA1E2E759}"/>
              </a:ext>
            </a:extLst>
          </p:cNvPr>
          <p:cNvSpPr>
            <a:spLocks noGrp="1"/>
          </p:cNvSpPr>
          <p:nvPr>
            <p:ph type="sldNum" sz="quarter" idx="12"/>
          </p:nvPr>
        </p:nvSpPr>
        <p:spPr/>
        <p:txBody>
          <a:bodyPr/>
          <a:lstStyle/>
          <a:p>
            <a:r>
              <a:rPr lang="en-US"/>
              <a:t>[ </a:t>
            </a:r>
            <a:fld id="{20935799-1D9E-4510-B317-BE6250590C04}" type="slidenum">
              <a:rPr lang="en-US" smtClean="0"/>
              <a:pPr/>
              <a:t>32</a:t>
            </a:fld>
            <a:r>
              <a:rPr lang="en-US"/>
              <a:t> ]</a:t>
            </a:r>
            <a:endParaRPr lang="en-US" dirty="0"/>
          </a:p>
        </p:txBody>
      </p:sp>
    </p:spTree>
    <p:extLst>
      <p:ext uri="{BB962C8B-B14F-4D97-AF65-F5344CB8AC3E}">
        <p14:creationId xmlns:p14="http://schemas.microsoft.com/office/powerpoint/2010/main" val="3340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Transition dynamics – increase in saving rate</a:t>
            </a:r>
          </a:p>
        </p:txBody>
      </p:sp>
      <p:sp>
        <p:nvSpPr>
          <p:cNvPr id="3" name="Content Placeholder 2"/>
          <p:cNvSpPr>
            <a:spLocks noGrp="1"/>
          </p:cNvSpPr>
          <p:nvPr>
            <p:ph sz="quarter" idx="1"/>
          </p:nvPr>
        </p:nvSpPr>
        <p:spPr/>
        <p:txBody>
          <a:bodyPr/>
          <a:lstStyle/>
          <a:p>
            <a:endParaRPr lang="en-US" dirty="0"/>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33</a:t>
            </a:fld>
            <a:r>
              <a:rPr lang="en-US"/>
              <a:t> ]</a:t>
            </a:r>
            <a:endParaRPr lang="en-US" dirty="0"/>
          </a:p>
        </p:txBody>
      </p:sp>
      <p:pic>
        <p:nvPicPr>
          <p:cNvPr id="31"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1778000"/>
            <a:ext cx="213995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8225" y="5800725"/>
            <a:ext cx="178276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Group 40"/>
          <p:cNvGrpSpPr/>
          <p:nvPr/>
        </p:nvGrpSpPr>
        <p:grpSpPr>
          <a:xfrm>
            <a:off x="922338" y="2019300"/>
            <a:ext cx="7369175" cy="4217987"/>
            <a:chOff x="922338" y="2019300"/>
            <a:chExt cx="7369175" cy="4217987"/>
          </a:xfrm>
        </p:grpSpPr>
        <p:pic>
          <p:nvPicPr>
            <p:cNvPr id="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38" y="2019300"/>
              <a:ext cx="5924550"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625" y="2203450"/>
              <a:ext cx="214788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525" y="2273300"/>
              <a:ext cx="317500" cy="3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41"/>
          <p:cNvGrpSpPr/>
          <p:nvPr/>
        </p:nvGrpSpPr>
        <p:grpSpPr>
          <a:xfrm>
            <a:off x="660400" y="912812"/>
            <a:ext cx="7797800" cy="5411788"/>
            <a:chOff x="647700" y="609600"/>
            <a:chExt cx="7797800" cy="5411788"/>
          </a:xfrm>
        </p:grpSpPr>
        <p:pic>
          <p:nvPicPr>
            <p:cNvPr id="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00" y="609600"/>
              <a:ext cx="7797800"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13" y="1038225"/>
              <a:ext cx="5903912" cy="459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6313" y="925513"/>
              <a:ext cx="17018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9638" y="3011488"/>
              <a:ext cx="592455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6213" y="3198813"/>
              <a:ext cx="151923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24225" y="3603625"/>
              <a:ext cx="2286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 name="TextBox 48"/>
          <p:cNvSpPr txBox="1"/>
          <p:nvPr/>
        </p:nvSpPr>
        <p:spPr>
          <a:xfrm>
            <a:off x="381000" y="6400800"/>
            <a:ext cx="2706125" cy="307777"/>
          </a:xfrm>
          <a:prstGeom prst="rect">
            <a:avLst/>
          </a:prstGeom>
          <a:noFill/>
        </p:spPr>
        <p:txBody>
          <a:bodyPr wrap="none" rtlCol="0">
            <a:spAutoFit/>
          </a:bodyPr>
          <a:lstStyle/>
          <a:p>
            <a:r>
              <a:rPr lang="en-US" sz="1400" b="1" dirty="0"/>
              <a:t>Source</a:t>
            </a:r>
            <a:r>
              <a:rPr lang="en-US" sz="1400" dirty="0"/>
              <a:t>: Jones – Macroeconomics </a:t>
            </a:r>
          </a:p>
        </p:txBody>
      </p:sp>
    </p:spTree>
    <p:extLst>
      <p:ext uri="{BB962C8B-B14F-4D97-AF65-F5344CB8AC3E}">
        <p14:creationId xmlns:p14="http://schemas.microsoft.com/office/powerpoint/2010/main" val="176547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Transition dynamics – increase in saving rate</a:t>
            </a:r>
          </a:p>
        </p:txBody>
      </p:sp>
      <p:sp>
        <p:nvSpPr>
          <p:cNvPr id="3" name="Content Placeholder 2"/>
          <p:cNvSpPr>
            <a:spLocks noGrp="1"/>
          </p:cNvSpPr>
          <p:nvPr>
            <p:ph sz="quarter" idx="1"/>
          </p:nvPr>
        </p:nvSpPr>
        <p:spPr>
          <a:xfrm>
            <a:off x="457200" y="1066800"/>
            <a:ext cx="8229600" cy="5181600"/>
          </a:xfrm>
        </p:spPr>
        <p:txBody>
          <a:bodyPr/>
          <a:lstStyle/>
          <a:p>
            <a:endParaRPr lang="en-US"/>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34</a:t>
            </a:fld>
            <a:r>
              <a:rPr lang="en-US"/>
              <a:t> ]</a:t>
            </a:r>
            <a:endParaRPr lang="en-US" dirty="0"/>
          </a:p>
        </p:txBody>
      </p:sp>
      <p:grpSp>
        <p:nvGrpSpPr>
          <p:cNvPr id="5" name="Group 4"/>
          <p:cNvGrpSpPr/>
          <p:nvPr/>
        </p:nvGrpSpPr>
        <p:grpSpPr>
          <a:xfrm>
            <a:off x="315913" y="1274763"/>
            <a:ext cx="8523287" cy="4483100"/>
            <a:chOff x="338138" y="850900"/>
            <a:chExt cx="8523287" cy="448310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850900"/>
              <a:ext cx="8523287"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600" y="2046288"/>
              <a:ext cx="37782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9513" y="2162175"/>
              <a:ext cx="3705225"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688" y="3276600"/>
              <a:ext cx="163512"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p:cNvGrpSpPr/>
            <p:nvPr/>
          </p:nvGrpSpPr>
          <p:grpSpPr>
            <a:xfrm>
              <a:off x="338138" y="1925638"/>
              <a:ext cx="4156075" cy="2873375"/>
              <a:chOff x="338138" y="1925638"/>
              <a:chExt cx="4156075" cy="2873375"/>
            </a:xfrm>
          </p:grpSpPr>
          <p:pic>
            <p:nvPicPr>
              <p:cNvPr id="11"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3" y="3160713"/>
                <a:ext cx="3500437"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9950" y="1962150"/>
                <a:ext cx="192722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550" y="2189163"/>
                <a:ext cx="3536950"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2375" y="1925638"/>
                <a:ext cx="72548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725" y="3743325"/>
                <a:ext cx="390048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050" y="2681288"/>
                <a:ext cx="1846263"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0550" y="3381375"/>
                <a:ext cx="3533775"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2675" y="2830513"/>
                <a:ext cx="1652588"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8138" y="2243138"/>
                <a:ext cx="3219450"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01875" y="4471988"/>
                <a:ext cx="1106488"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30438" y="2366963"/>
                <a:ext cx="11017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2" name="TextBox 21"/>
          <p:cNvSpPr txBox="1"/>
          <p:nvPr/>
        </p:nvSpPr>
        <p:spPr>
          <a:xfrm>
            <a:off x="381000" y="6400800"/>
            <a:ext cx="2706125" cy="307777"/>
          </a:xfrm>
          <a:prstGeom prst="rect">
            <a:avLst/>
          </a:prstGeom>
          <a:noFill/>
        </p:spPr>
        <p:txBody>
          <a:bodyPr wrap="none" rtlCol="0">
            <a:spAutoFit/>
          </a:bodyPr>
          <a:lstStyle/>
          <a:p>
            <a:r>
              <a:rPr lang="en-US" sz="1400" b="1" dirty="0"/>
              <a:t>Source</a:t>
            </a:r>
            <a:r>
              <a:rPr lang="en-US" sz="1400" dirty="0"/>
              <a:t>: Jones – Macroeconomics </a:t>
            </a:r>
          </a:p>
        </p:txBody>
      </p:sp>
    </p:spTree>
    <p:extLst>
      <p:ext uri="{BB962C8B-B14F-4D97-AF65-F5344CB8AC3E}">
        <p14:creationId xmlns:p14="http://schemas.microsoft.com/office/powerpoint/2010/main" val="4005150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AAA40-4213-8FFA-9483-3BA678BFE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BC1BE7-C661-CCD8-B600-BA0F808127F8}"/>
              </a:ext>
            </a:extLst>
          </p:cNvPr>
          <p:cNvSpPr>
            <a:spLocks noGrp="1"/>
          </p:cNvSpPr>
          <p:nvPr>
            <p:ph type="title"/>
          </p:nvPr>
        </p:nvSpPr>
        <p:spPr/>
        <p:txBody>
          <a:bodyPr/>
          <a:lstStyle/>
          <a:p>
            <a:r>
              <a:rPr lang="en-US" dirty="0"/>
              <a:t>Transition dynamics</a:t>
            </a:r>
          </a:p>
        </p:txBody>
      </p:sp>
      <p:sp>
        <p:nvSpPr>
          <p:cNvPr id="3" name="Content Placeholder 2">
            <a:extLst>
              <a:ext uri="{FF2B5EF4-FFF2-40B4-BE49-F238E27FC236}">
                <a16:creationId xmlns:a16="http://schemas.microsoft.com/office/drawing/2014/main" id="{9BD27C4F-5090-0CD4-320B-81F2782B1D90}"/>
              </a:ext>
            </a:extLst>
          </p:cNvPr>
          <p:cNvSpPr>
            <a:spLocks noGrp="1"/>
          </p:cNvSpPr>
          <p:nvPr>
            <p:ph sz="quarter" idx="1"/>
          </p:nvPr>
        </p:nvSpPr>
        <p:spPr/>
        <p:txBody>
          <a:bodyPr>
            <a:normAutofit/>
          </a:bodyPr>
          <a:lstStyle/>
          <a:p>
            <a:r>
              <a:rPr lang="en-US" dirty="0"/>
              <a:t>Questions we can ask with this model:</a:t>
            </a:r>
          </a:p>
          <a:p>
            <a:pPr lvl="1"/>
            <a:r>
              <a:rPr lang="en-US" dirty="0"/>
              <a:t>Imagine that the economy starts in the steady state, and a natural disaster destroys 20% of the capital stock. What happens then?</a:t>
            </a:r>
          </a:p>
          <a:p>
            <a:pPr lvl="1"/>
            <a:r>
              <a:rPr lang="en-US" dirty="0"/>
              <a:t>Imagine that the economy starts in the steady state with a saving rate of 10%. What happens when the saving rate increases to 15%?</a:t>
            </a:r>
          </a:p>
          <a:p>
            <a:pPr lvl="1"/>
            <a:r>
              <a:rPr lang="en-US" dirty="0"/>
              <a:t>What happens </a:t>
            </a:r>
            <a:r>
              <a:rPr lang="en-US" dirty="0">
                <a:solidFill>
                  <a:srgbClr val="B83232"/>
                </a:solidFill>
              </a:rPr>
              <a:t>when TFP </a:t>
            </a:r>
            <a:r>
              <a:rPr lang="en-US" dirty="0"/>
              <a:t>in the economy </a:t>
            </a:r>
            <a:r>
              <a:rPr lang="en-US" dirty="0">
                <a:solidFill>
                  <a:srgbClr val="B83232"/>
                </a:solidFill>
              </a:rPr>
              <a:t>suddenly increases by 10%?</a:t>
            </a:r>
            <a:r>
              <a:rPr lang="en-US" dirty="0"/>
              <a:t> How does the answer differ from the result in the static model of production from Chapter 4?</a:t>
            </a:r>
          </a:p>
          <a:p>
            <a:pPr lvl="2"/>
            <a:r>
              <a:rPr lang="en-US" dirty="0"/>
              <a:t>Capital accumulation matters.</a:t>
            </a:r>
          </a:p>
          <a:p>
            <a:pPr lvl="1"/>
            <a:endParaRPr lang="en-US" dirty="0"/>
          </a:p>
        </p:txBody>
      </p:sp>
      <p:sp>
        <p:nvSpPr>
          <p:cNvPr id="4" name="Slide Number Placeholder 3">
            <a:extLst>
              <a:ext uri="{FF2B5EF4-FFF2-40B4-BE49-F238E27FC236}">
                <a16:creationId xmlns:a16="http://schemas.microsoft.com/office/drawing/2014/main" id="{FDA55312-1595-F808-F406-667ECA657CB3}"/>
              </a:ext>
            </a:extLst>
          </p:cNvPr>
          <p:cNvSpPr>
            <a:spLocks noGrp="1"/>
          </p:cNvSpPr>
          <p:nvPr>
            <p:ph type="sldNum" sz="quarter" idx="12"/>
          </p:nvPr>
        </p:nvSpPr>
        <p:spPr/>
        <p:txBody>
          <a:bodyPr/>
          <a:lstStyle/>
          <a:p>
            <a:r>
              <a:rPr lang="en-US"/>
              <a:t>[ </a:t>
            </a:r>
            <a:fld id="{20935799-1D9E-4510-B317-BE6250590C04}" type="slidenum">
              <a:rPr lang="en-US" smtClean="0"/>
              <a:pPr/>
              <a:t>35</a:t>
            </a:fld>
            <a:r>
              <a:rPr lang="en-US"/>
              <a:t> ]</a:t>
            </a:r>
            <a:endParaRPr lang="en-US" dirty="0"/>
          </a:p>
        </p:txBody>
      </p:sp>
    </p:spTree>
    <p:extLst>
      <p:ext uri="{BB962C8B-B14F-4D97-AF65-F5344CB8AC3E}">
        <p14:creationId xmlns:p14="http://schemas.microsoft.com/office/powerpoint/2010/main" val="2399129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429D-77FE-4E91-BA05-F9B9DD970CA6}"/>
              </a:ext>
            </a:extLst>
          </p:cNvPr>
          <p:cNvSpPr>
            <a:spLocks noGrp="1"/>
          </p:cNvSpPr>
          <p:nvPr>
            <p:ph type="title"/>
          </p:nvPr>
        </p:nvSpPr>
        <p:spPr/>
        <p:txBody>
          <a:bodyPr/>
          <a:lstStyle/>
          <a:p>
            <a:r>
              <a:rPr lang="en-US" dirty="0"/>
              <a:t>Static and dynamic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A792CF-E3FC-4C40-9F91-B3FDE90C5149}"/>
                  </a:ext>
                </a:extLst>
              </p:cNvPr>
              <p:cNvSpPr>
                <a:spLocks noGrp="1"/>
              </p:cNvSpPr>
              <p:nvPr>
                <p:ph sz="quarter" idx="1"/>
              </p:nvPr>
            </p:nvSpPr>
            <p:spPr>
              <a:xfrm>
                <a:off x="457200" y="1066800"/>
                <a:ext cx="8229600" cy="5273040"/>
              </a:xfrm>
            </p:spPr>
            <p:txBody>
              <a:bodyPr>
                <a:normAutofit/>
              </a:bodyPr>
              <a:lstStyle/>
              <a:p>
                <a:r>
                  <a:rPr lang="en-US" dirty="0">
                    <a:solidFill>
                      <a:srgbClr val="B83232"/>
                    </a:solidFill>
                  </a:rPr>
                  <a:t>Static effect</a:t>
                </a:r>
                <a:r>
                  <a:rPr lang="en-US" dirty="0"/>
                  <a:t>: impact on the economy from the exogenous event (sudden change in </a:t>
                </a:r>
                <a14:m>
                  <m:oMath xmlns:m="http://schemas.openxmlformats.org/officeDocument/2006/math">
                    <m:r>
                      <a:rPr lang="en-US" b="0" i="1" smtClean="0">
                        <a:solidFill>
                          <a:srgbClr val="B83232"/>
                        </a:solidFill>
                        <a:latin typeface="Cambria Math" panose="02040503050406030204" pitchFamily="18" charset="0"/>
                      </a:rPr>
                      <m:t>𝐿</m:t>
                    </m:r>
                    <m:r>
                      <a:rPr lang="en-US" b="0" i="1" smtClean="0">
                        <a:latin typeface="Cambria Math" panose="02040503050406030204" pitchFamily="18" charset="0"/>
                      </a:rPr>
                      <m:t>,</m:t>
                    </m:r>
                    <m:r>
                      <a:rPr lang="en-US" b="0" i="1" smtClean="0">
                        <a:solidFill>
                          <a:srgbClr val="B83232"/>
                        </a:solidFill>
                        <a:latin typeface="Cambria Math" panose="02040503050406030204" pitchFamily="18" charset="0"/>
                      </a:rPr>
                      <m:t>𝐴</m:t>
                    </m:r>
                    <m:r>
                      <a:rPr lang="en-US" b="0" i="1" smtClean="0">
                        <a:latin typeface="Cambria Math" panose="02040503050406030204" pitchFamily="18" charset="0"/>
                      </a:rPr>
                      <m:t>,</m:t>
                    </m:r>
                    <m:r>
                      <a:rPr lang="en-US" b="0" i="1" smtClean="0">
                        <a:solidFill>
                          <a:srgbClr val="B83232"/>
                        </a:solidFill>
                        <a:latin typeface="Cambria Math" panose="02040503050406030204" pitchFamily="18" charset="0"/>
                      </a:rPr>
                      <m:t>𝑠</m:t>
                    </m:r>
                    <m:r>
                      <a:rPr lang="en-US" b="0" i="1" smtClean="0">
                        <a:latin typeface="Cambria Math" panose="02040503050406030204" pitchFamily="18" charset="0"/>
                      </a:rPr>
                      <m:t>,</m:t>
                    </m:r>
                    <m:r>
                      <a:rPr lang="en-US" b="0" i="1" smtClean="0">
                        <a:solidFill>
                          <a:srgbClr val="B83232"/>
                        </a:solidFill>
                        <a:latin typeface="Cambria Math" panose="02040503050406030204" pitchFamily="18" charset="0"/>
                      </a:rPr>
                      <m:t>𝛿</m:t>
                    </m:r>
                    <m:r>
                      <a:rPr lang="en-US" b="0" i="1" smtClean="0">
                        <a:latin typeface="Cambria Math" panose="02040503050406030204" pitchFamily="18" charset="0"/>
                      </a:rPr>
                      <m:t>,</m:t>
                    </m:r>
                    <m:r>
                      <a:rPr lang="en-US" i="1">
                        <a:solidFill>
                          <a:srgbClr val="B83232"/>
                        </a:solidFill>
                        <a:latin typeface="Cambria Math" panose="02040503050406030204" pitchFamily="18" charset="0"/>
                      </a:rPr>
                      <m:t>𝐾</m:t>
                    </m:r>
                    <m:r>
                      <a:rPr lang="en-US" i="1">
                        <a:latin typeface="Cambria Math" panose="02040503050406030204" pitchFamily="18" charset="0"/>
                      </a:rPr>
                      <m:t>,</m:t>
                    </m:r>
                    <m:r>
                      <a:rPr lang="en-US" b="0" i="1" smtClean="0">
                        <a:latin typeface="Cambria Math" panose="02040503050406030204" pitchFamily="18" charset="0"/>
                      </a:rPr>
                      <m:t>…</m:t>
                    </m:r>
                  </m:oMath>
                </a14:m>
                <a:r>
                  <a:rPr lang="en-US" dirty="0"/>
                  <a:t>)</a:t>
                </a:r>
              </a:p>
              <a:p>
                <a:pPr lvl="1"/>
                <a:r>
                  <a:rPr lang="en-US" dirty="0"/>
                  <a:t>No endogenous capital accumulation</a:t>
                </a:r>
              </a:p>
              <a:p>
                <a:pPr lvl="1"/>
                <a:r>
                  <a:rPr lang="en-US" dirty="0"/>
                  <a:t>Recall the production function: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sym typeface="Symbol" panose="05050102010706020507" pitchFamily="18" charset="2"/>
                </a:endParaRPr>
              </a:p>
              <a:p>
                <a:pPr lvl="1"/>
                <a:r>
                  <a:rPr lang="en-US" dirty="0">
                    <a:sym typeface="Symbol" panose="05050102010706020507" pitchFamily="18" charset="2"/>
                  </a:rPr>
                  <a:t>Derivation (in class) leads to</a:t>
                </a:r>
              </a:p>
              <a:p>
                <a:pPr marL="274320" lvl="1" indent="0">
                  <a:buNone/>
                </a:pPr>
                <a:endParaRPr lang="en-US" dirty="0">
                  <a:sym typeface="Symbol" panose="05050102010706020507" pitchFamily="18" charset="2"/>
                </a:endParaRPr>
              </a:p>
              <a:p>
                <a:pPr marL="274320" lvl="1" indent="0" algn="ctr">
                  <a:buNone/>
                </a:pPr>
                <a14:m>
                  <m:oMathPara xmlns:m="http://schemas.openxmlformats.org/officeDocument/2006/math">
                    <m:oMathParaPr>
                      <m:jc m:val="centerGroup"/>
                    </m:oMathParaPr>
                    <m:oMath xmlns:m="http://schemas.openxmlformats.org/officeDocument/2006/math">
                      <m:sSub>
                        <m:sSubPr>
                          <m:ctrlPr>
                            <a:rPr lang="en-US" b="0" i="1" smtClean="0">
                              <a:solidFill>
                                <a:srgbClr val="B83232"/>
                              </a:solidFill>
                              <a:latin typeface="Cambria Math" panose="02040503050406030204" pitchFamily="18" charset="0"/>
                              <a:sym typeface="Symbol" panose="05050102010706020507" pitchFamily="18" charset="2"/>
                            </a:rPr>
                          </m:ctrlPr>
                        </m:sSubPr>
                        <m:e>
                          <m:r>
                            <a:rPr lang="en-US" b="0" i="1" smtClean="0">
                              <a:solidFill>
                                <a:srgbClr val="B83232"/>
                              </a:solidFill>
                              <a:latin typeface="Cambria Math" panose="02040503050406030204" pitchFamily="18" charset="0"/>
                              <a:sym typeface="Symbol" panose="05050102010706020507" pitchFamily="18" charset="2"/>
                            </a:rPr>
                            <m:t>𝑔</m:t>
                          </m:r>
                        </m:e>
                        <m:sub>
                          <m:r>
                            <a:rPr lang="en-US" b="0" i="1" smtClean="0">
                              <a:solidFill>
                                <a:srgbClr val="B83232"/>
                              </a:solidFill>
                              <a:latin typeface="Cambria Math" panose="02040503050406030204" pitchFamily="18" charset="0"/>
                              <a:sym typeface="Symbol" panose="05050102010706020507" pitchFamily="18" charset="2"/>
                            </a:rPr>
                            <m:t>𝑌</m:t>
                          </m:r>
                        </m:sub>
                      </m:sSub>
                      <m:r>
                        <a:rPr lang="en-US" b="0" i="0" smtClean="0">
                          <a:solidFill>
                            <a:srgbClr val="B83232"/>
                          </a:solidFill>
                          <a:latin typeface="Cambria Math" panose="02040503050406030204" pitchFamily="18" charset="0"/>
                          <a:sym typeface="Symbol" panose="05050102010706020507" pitchFamily="18" charset="2"/>
                        </a:rPr>
                        <m:t>=</m:t>
                      </m:r>
                      <m:sSub>
                        <m:sSubPr>
                          <m:ctrlPr>
                            <a:rPr lang="en-US" i="1">
                              <a:solidFill>
                                <a:srgbClr val="B83232"/>
                              </a:solidFill>
                              <a:latin typeface="Cambria Math" panose="02040503050406030204" pitchFamily="18" charset="0"/>
                              <a:sym typeface="Symbol" panose="05050102010706020507" pitchFamily="18" charset="2"/>
                            </a:rPr>
                          </m:ctrlPr>
                        </m:sSubPr>
                        <m:e>
                          <m:r>
                            <a:rPr lang="en-US" i="1">
                              <a:solidFill>
                                <a:srgbClr val="B83232"/>
                              </a:solidFill>
                              <a:latin typeface="Cambria Math" panose="02040503050406030204" pitchFamily="18" charset="0"/>
                              <a:sym typeface="Symbol" panose="05050102010706020507" pitchFamily="18" charset="2"/>
                            </a:rPr>
                            <m:t>𝑔</m:t>
                          </m:r>
                        </m:e>
                        <m:sub>
                          <m:r>
                            <a:rPr lang="en-US" i="1">
                              <a:solidFill>
                                <a:srgbClr val="B83232"/>
                              </a:solidFill>
                              <a:latin typeface="Cambria Math" panose="02040503050406030204" pitchFamily="18" charset="0"/>
                              <a:sym typeface="Symbol" panose="05050102010706020507" pitchFamily="18" charset="2"/>
                            </a:rPr>
                            <m:t>𝐴</m:t>
                          </m:r>
                        </m:sub>
                      </m:sSub>
                      <m:r>
                        <a:rPr lang="en-US" b="0" i="1" smtClean="0">
                          <a:solidFill>
                            <a:srgbClr val="B83232"/>
                          </a:solidFill>
                          <a:latin typeface="Cambria Math" panose="02040503050406030204" pitchFamily="18" charset="0"/>
                          <a:sym typeface="Symbol" panose="05050102010706020507" pitchFamily="18" charset="2"/>
                        </a:rPr>
                        <m:t>+</m:t>
                      </m:r>
                      <m:r>
                        <a:rPr lang="en-US" i="1">
                          <a:solidFill>
                            <a:srgbClr val="B83232"/>
                          </a:solidFill>
                          <a:latin typeface="Cambria Math" panose="02040503050406030204" pitchFamily="18" charset="0"/>
                          <a:sym typeface="Symbol" panose="05050102010706020507" pitchFamily="18" charset="2"/>
                        </a:rPr>
                        <m:t>𝛼</m:t>
                      </m:r>
                      <m:sSub>
                        <m:sSubPr>
                          <m:ctrlPr>
                            <a:rPr lang="en-US" b="0" i="1" smtClean="0">
                              <a:solidFill>
                                <a:srgbClr val="B83232"/>
                              </a:solidFill>
                              <a:latin typeface="Cambria Math" panose="02040503050406030204" pitchFamily="18" charset="0"/>
                              <a:sym typeface="Symbol" panose="05050102010706020507" pitchFamily="18" charset="2"/>
                            </a:rPr>
                          </m:ctrlPr>
                        </m:sSubPr>
                        <m:e>
                          <m:r>
                            <a:rPr lang="en-US" b="0" i="1" smtClean="0">
                              <a:solidFill>
                                <a:srgbClr val="B83232"/>
                              </a:solidFill>
                              <a:latin typeface="Cambria Math" panose="02040503050406030204" pitchFamily="18" charset="0"/>
                              <a:sym typeface="Symbol" panose="05050102010706020507" pitchFamily="18" charset="2"/>
                            </a:rPr>
                            <m:t>𝑔</m:t>
                          </m:r>
                        </m:e>
                        <m:sub>
                          <m:r>
                            <a:rPr lang="en-US" b="0" i="1" smtClean="0">
                              <a:solidFill>
                                <a:srgbClr val="B83232"/>
                              </a:solidFill>
                              <a:latin typeface="Cambria Math" panose="02040503050406030204" pitchFamily="18" charset="0"/>
                              <a:sym typeface="Symbol" panose="05050102010706020507" pitchFamily="18" charset="2"/>
                            </a:rPr>
                            <m:t>𝐾</m:t>
                          </m:r>
                        </m:sub>
                      </m:sSub>
                      <m:r>
                        <a:rPr lang="en-US" b="0" i="1" smtClean="0">
                          <a:solidFill>
                            <a:srgbClr val="B83232"/>
                          </a:solidFill>
                          <a:latin typeface="Cambria Math" panose="02040503050406030204" pitchFamily="18" charset="0"/>
                          <a:sym typeface="Symbol" panose="05050102010706020507" pitchFamily="18" charset="2"/>
                        </a:rPr>
                        <m:t>+</m:t>
                      </m:r>
                      <m:d>
                        <m:dPr>
                          <m:ctrlPr>
                            <a:rPr lang="en-US" b="0" i="1" smtClean="0">
                              <a:solidFill>
                                <a:srgbClr val="B83232"/>
                              </a:solidFill>
                              <a:latin typeface="Cambria Math" panose="02040503050406030204" pitchFamily="18" charset="0"/>
                              <a:sym typeface="Symbol" panose="05050102010706020507" pitchFamily="18" charset="2"/>
                            </a:rPr>
                          </m:ctrlPr>
                        </m:dPr>
                        <m:e>
                          <m:r>
                            <a:rPr lang="en-US" b="0" i="1" smtClean="0">
                              <a:solidFill>
                                <a:srgbClr val="B83232"/>
                              </a:solidFill>
                              <a:latin typeface="Cambria Math" panose="02040503050406030204" pitchFamily="18" charset="0"/>
                              <a:sym typeface="Symbol" panose="05050102010706020507" pitchFamily="18" charset="2"/>
                            </a:rPr>
                            <m:t>1−</m:t>
                          </m:r>
                          <m:r>
                            <a:rPr lang="en-US" b="0" i="1" smtClean="0">
                              <a:solidFill>
                                <a:srgbClr val="B83232"/>
                              </a:solidFill>
                              <a:latin typeface="Cambria Math" panose="02040503050406030204" pitchFamily="18" charset="0"/>
                              <a:sym typeface="Symbol" panose="05050102010706020507" pitchFamily="18" charset="2"/>
                            </a:rPr>
                            <m:t>𝛼</m:t>
                          </m:r>
                        </m:e>
                      </m:d>
                      <m:sSub>
                        <m:sSubPr>
                          <m:ctrlPr>
                            <a:rPr lang="en-US" b="0" i="1" smtClean="0">
                              <a:solidFill>
                                <a:srgbClr val="B83232"/>
                              </a:solidFill>
                              <a:latin typeface="Cambria Math" panose="02040503050406030204" pitchFamily="18" charset="0"/>
                              <a:sym typeface="Symbol" panose="05050102010706020507" pitchFamily="18" charset="2"/>
                            </a:rPr>
                          </m:ctrlPr>
                        </m:sSubPr>
                        <m:e>
                          <m:r>
                            <a:rPr lang="en-US" b="0" i="1" smtClean="0">
                              <a:solidFill>
                                <a:srgbClr val="B83232"/>
                              </a:solidFill>
                              <a:latin typeface="Cambria Math" panose="02040503050406030204" pitchFamily="18" charset="0"/>
                              <a:sym typeface="Symbol" panose="05050102010706020507" pitchFamily="18" charset="2"/>
                            </a:rPr>
                            <m:t>𝑔</m:t>
                          </m:r>
                        </m:e>
                        <m:sub>
                          <m:r>
                            <a:rPr lang="en-US" b="0" i="1" smtClean="0">
                              <a:solidFill>
                                <a:srgbClr val="B83232"/>
                              </a:solidFill>
                              <a:latin typeface="Cambria Math" panose="02040503050406030204" pitchFamily="18" charset="0"/>
                              <a:sym typeface="Symbol" panose="05050102010706020507" pitchFamily="18" charset="2"/>
                            </a:rPr>
                            <m:t>𝐿</m:t>
                          </m:r>
                        </m:sub>
                      </m:sSub>
                    </m:oMath>
                  </m:oMathPara>
                </a14:m>
                <a:endParaRPr lang="en-US" dirty="0">
                  <a:solidFill>
                    <a:srgbClr val="B83232"/>
                  </a:solidFill>
                </a:endParaRPr>
              </a:p>
            </p:txBody>
          </p:sp>
        </mc:Choice>
        <mc:Fallback xmlns="">
          <p:sp>
            <p:nvSpPr>
              <p:cNvPr id="3" name="Content Placeholder 2">
                <a:extLst>
                  <a:ext uri="{FF2B5EF4-FFF2-40B4-BE49-F238E27FC236}">
                    <a16:creationId xmlns:a16="http://schemas.microsoft.com/office/drawing/2014/main" id="{A4A792CF-E3FC-4C40-9F91-B3FDE90C5149}"/>
                  </a:ext>
                </a:extLst>
              </p:cNvPr>
              <p:cNvSpPr>
                <a:spLocks noGrp="1" noRot="1" noChangeAspect="1" noMove="1" noResize="1" noEditPoints="1" noAdjustHandles="1" noChangeArrowheads="1" noChangeShapeType="1" noTextEdit="1"/>
              </p:cNvSpPr>
              <p:nvPr>
                <p:ph sz="quarter" idx="1"/>
              </p:nvPr>
            </p:nvSpPr>
            <p:spPr>
              <a:xfrm>
                <a:off x="457200" y="1066800"/>
                <a:ext cx="8229600" cy="5273040"/>
              </a:xfrm>
              <a:blipFill>
                <a:blip r:embed="rId2"/>
                <a:stretch>
                  <a:fillRect l="-772" t="-1202" r="-9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D681A14-C782-45E3-A73E-B3CB57CB245A}"/>
              </a:ext>
            </a:extLst>
          </p:cNvPr>
          <p:cNvSpPr>
            <a:spLocks noGrp="1"/>
          </p:cNvSpPr>
          <p:nvPr>
            <p:ph type="sldNum" sz="quarter" idx="12"/>
          </p:nvPr>
        </p:nvSpPr>
        <p:spPr/>
        <p:txBody>
          <a:bodyPr/>
          <a:lstStyle/>
          <a:p>
            <a:r>
              <a:rPr lang="en-US"/>
              <a:t>[ </a:t>
            </a:r>
            <a:fld id="{20935799-1D9E-4510-B317-BE6250590C04}" type="slidenum">
              <a:rPr lang="en-US" smtClean="0"/>
              <a:pPr/>
              <a:t>36</a:t>
            </a:fld>
            <a:r>
              <a:rPr lang="en-US"/>
              <a:t> ]</a:t>
            </a:r>
            <a:endParaRPr lang="en-US" dirty="0"/>
          </a:p>
        </p:txBody>
      </p:sp>
    </p:spTree>
    <p:extLst>
      <p:ext uri="{BB962C8B-B14F-4D97-AF65-F5344CB8AC3E}">
        <p14:creationId xmlns:p14="http://schemas.microsoft.com/office/powerpoint/2010/main" val="2527920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DB682-200F-77FA-67A0-172E24FFF4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64C9DA-D372-B781-74D2-8AB7FB35A094}"/>
              </a:ext>
            </a:extLst>
          </p:cNvPr>
          <p:cNvSpPr>
            <a:spLocks noGrp="1"/>
          </p:cNvSpPr>
          <p:nvPr>
            <p:ph type="title"/>
          </p:nvPr>
        </p:nvSpPr>
        <p:spPr/>
        <p:txBody>
          <a:bodyPr/>
          <a:lstStyle/>
          <a:p>
            <a:r>
              <a:rPr lang="en-US" dirty="0"/>
              <a:t>Static and dynamic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732153-7750-D3F1-CB66-D2E5A9AE9527}"/>
                  </a:ext>
                </a:extLst>
              </p:cNvPr>
              <p:cNvSpPr>
                <a:spLocks noGrp="1"/>
              </p:cNvSpPr>
              <p:nvPr>
                <p:ph sz="quarter" idx="1"/>
              </p:nvPr>
            </p:nvSpPr>
            <p:spPr>
              <a:xfrm>
                <a:off x="457200" y="1066800"/>
                <a:ext cx="8229600" cy="5273040"/>
              </a:xfrm>
            </p:spPr>
            <p:txBody>
              <a:bodyPr>
                <a:normAutofit/>
              </a:bodyPr>
              <a:lstStyle/>
              <a:p>
                <a:r>
                  <a:rPr lang="en-US" dirty="0">
                    <a:solidFill>
                      <a:srgbClr val="B83232"/>
                    </a:solidFill>
                  </a:rPr>
                  <a:t>Dynamic effect</a:t>
                </a:r>
                <a:r>
                  <a:rPr lang="en-US" dirty="0"/>
                  <a:t>: impact on the economy resulting from subsequent capital accumulation to a new steady state</a:t>
                </a:r>
              </a:p>
              <a:p>
                <a:r>
                  <a:rPr lang="en-US" dirty="0">
                    <a:solidFill>
                      <a:srgbClr val="B83232"/>
                    </a:solidFill>
                  </a:rPr>
                  <a:t>Total long-run effect</a:t>
                </a:r>
                <a:r>
                  <a:rPr lang="en-US" dirty="0"/>
                  <a:t>: difference between two steady states</a:t>
                </a:r>
              </a:p>
              <a:p>
                <a:pPr lvl="1"/>
                <a:r>
                  <a:rPr lang="en-US" dirty="0"/>
                  <a:t>Recall the steady state equation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r>
                      <a:rPr lang="en-US" b="0" i="1" smtClean="0">
                        <a:latin typeface="Cambria Math" panose="02040503050406030204" pitchFamily="18" charset="0"/>
                      </a:rPr>
                      <m:t>𝐿</m:t>
                    </m:r>
                  </m:oMath>
                </a14:m>
                <a:endParaRPr lang="en-US" dirty="0"/>
              </a:p>
              <a:p>
                <a:pPr lvl="1"/>
                <a:r>
                  <a:rPr lang="en-US" dirty="0"/>
                  <a:t>Derivation (in class) leads to</a:t>
                </a:r>
              </a:p>
              <a:p>
                <a:pPr marL="274320" lvl="1" indent="0">
                  <a:buNone/>
                </a:pPr>
                <a:endParaRPr lang="en-US" dirty="0"/>
              </a:p>
              <a:p>
                <a:pPr marL="274320" lvl="1" indent="0">
                  <a:buNone/>
                </a:pPr>
                <a14:m>
                  <m:oMathPara xmlns:m="http://schemas.openxmlformats.org/officeDocument/2006/math">
                    <m:oMathParaPr>
                      <m:jc m:val="center"/>
                    </m:oMathParaPr>
                    <m:oMath xmlns:m="http://schemas.openxmlformats.org/officeDocument/2006/math">
                      <m:sSub>
                        <m:sSubPr>
                          <m:ctrlPr>
                            <a:rPr lang="en-US" b="0" i="1" smtClean="0">
                              <a:solidFill>
                                <a:srgbClr val="B83232"/>
                              </a:solidFill>
                              <a:latin typeface="Cambria Math" panose="02040503050406030204" pitchFamily="18" charset="0"/>
                              <a:sym typeface="Symbol" panose="05050102010706020507" pitchFamily="18" charset="2"/>
                            </a:rPr>
                          </m:ctrlPr>
                        </m:sSubPr>
                        <m:e>
                          <m:r>
                            <a:rPr lang="en-US" b="0" i="1" smtClean="0">
                              <a:solidFill>
                                <a:srgbClr val="B83232"/>
                              </a:solidFill>
                              <a:latin typeface="Cambria Math" panose="02040503050406030204" pitchFamily="18" charset="0"/>
                              <a:sym typeface="Symbol" panose="05050102010706020507" pitchFamily="18" charset="2"/>
                            </a:rPr>
                            <m:t>𝑔</m:t>
                          </m:r>
                        </m:e>
                        <m:sub>
                          <m:sSup>
                            <m:sSupPr>
                              <m:ctrlPr>
                                <a:rPr lang="en-US" b="0" i="1" smtClean="0">
                                  <a:solidFill>
                                    <a:srgbClr val="B83232"/>
                                  </a:solidFill>
                                  <a:latin typeface="Cambria Math" panose="02040503050406030204" pitchFamily="18" charset="0"/>
                                  <a:sym typeface="Symbol" panose="05050102010706020507" pitchFamily="18" charset="2"/>
                                </a:rPr>
                              </m:ctrlPr>
                            </m:sSupPr>
                            <m:e>
                              <m:r>
                                <a:rPr lang="en-US" b="0" i="1" smtClean="0">
                                  <a:solidFill>
                                    <a:srgbClr val="B83232"/>
                                  </a:solidFill>
                                  <a:latin typeface="Cambria Math" panose="02040503050406030204" pitchFamily="18" charset="0"/>
                                  <a:sym typeface="Symbol" panose="05050102010706020507" pitchFamily="18" charset="2"/>
                                </a:rPr>
                                <m:t>𝑌</m:t>
                              </m:r>
                            </m:e>
                            <m:sup>
                              <m:r>
                                <a:rPr lang="en-US" b="0" i="1" smtClean="0">
                                  <a:solidFill>
                                    <a:srgbClr val="B83232"/>
                                  </a:solidFill>
                                  <a:latin typeface="Cambria Math" panose="02040503050406030204" pitchFamily="18" charset="0"/>
                                  <a:sym typeface="Symbol" panose="05050102010706020507" pitchFamily="18" charset="2"/>
                                </a:rPr>
                                <m:t>∗</m:t>
                              </m:r>
                            </m:sup>
                          </m:sSup>
                        </m:sub>
                      </m:sSub>
                      <m:r>
                        <a:rPr lang="en-US" b="0" i="1" smtClean="0">
                          <a:solidFill>
                            <a:srgbClr val="B83232"/>
                          </a:solidFill>
                          <a:latin typeface="Cambria Math" panose="02040503050406030204" pitchFamily="18" charset="0"/>
                          <a:sym typeface="Symbol" panose="05050102010706020507" pitchFamily="18" charset="2"/>
                        </a:rPr>
                        <m:t>=</m:t>
                      </m:r>
                      <m:f>
                        <m:fPr>
                          <m:ctrlPr>
                            <a:rPr lang="en-US" b="0" i="1" smtClean="0">
                              <a:solidFill>
                                <a:srgbClr val="B83232"/>
                              </a:solidFill>
                              <a:latin typeface="Cambria Math" panose="02040503050406030204" pitchFamily="18" charset="0"/>
                              <a:sym typeface="Symbol" panose="05050102010706020507" pitchFamily="18" charset="2"/>
                            </a:rPr>
                          </m:ctrlPr>
                        </m:fPr>
                        <m:num>
                          <m:r>
                            <a:rPr lang="en-US" b="0" i="1" smtClean="0">
                              <a:solidFill>
                                <a:srgbClr val="B83232"/>
                              </a:solidFill>
                              <a:latin typeface="Cambria Math" panose="02040503050406030204" pitchFamily="18" charset="0"/>
                              <a:sym typeface="Symbol" panose="05050102010706020507" pitchFamily="18" charset="2"/>
                            </a:rPr>
                            <m:t>1</m:t>
                          </m:r>
                        </m:num>
                        <m:den>
                          <m:r>
                            <a:rPr lang="en-US" b="0" i="1" smtClean="0">
                              <a:solidFill>
                                <a:srgbClr val="B83232"/>
                              </a:solidFill>
                              <a:latin typeface="Cambria Math" panose="02040503050406030204" pitchFamily="18" charset="0"/>
                              <a:sym typeface="Symbol" panose="05050102010706020507" pitchFamily="18" charset="2"/>
                            </a:rPr>
                            <m:t>1−</m:t>
                          </m:r>
                          <m:r>
                            <a:rPr lang="en-US" b="0" i="1" smtClean="0">
                              <a:solidFill>
                                <a:srgbClr val="B83232"/>
                              </a:solidFill>
                              <a:latin typeface="Cambria Math" panose="02040503050406030204" pitchFamily="18" charset="0"/>
                              <a:sym typeface="Symbol" panose="05050102010706020507" pitchFamily="18" charset="2"/>
                            </a:rPr>
                            <m:t>𝛼</m:t>
                          </m:r>
                        </m:den>
                      </m:f>
                      <m:sSub>
                        <m:sSubPr>
                          <m:ctrlPr>
                            <a:rPr lang="en-US" b="0" i="1" smtClean="0">
                              <a:solidFill>
                                <a:srgbClr val="B83232"/>
                              </a:solidFill>
                              <a:latin typeface="Cambria Math" panose="02040503050406030204" pitchFamily="18" charset="0"/>
                              <a:sym typeface="Symbol" panose="05050102010706020507" pitchFamily="18" charset="2"/>
                            </a:rPr>
                          </m:ctrlPr>
                        </m:sSubPr>
                        <m:e>
                          <m:r>
                            <a:rPr lang="en-US" b="0" i="1" smtClean="0">
                              <a:solidFill>
                                <a:srgbClr val="B83232"/>
                              </a:solidFill>
                              <a:latin typeface="Cambria Math" panose="02040503050406030204" pitchFamily="18" charset="0"/>
                              <a:sym typeface="Symbol" panose="05050102010706020507" pitchFamily="18" charset="2"/>
                            </a:rPr>
                            <m:t>𝑔</m:t>
                          </m:r>
                        </m:e>
                        <m:sub>
                          <m:r>
                            <a:rPr lang="en-US" b="0" i="1" smtClean="0">
                              <a:solidFill>
                                <a:srgbClr val="B83232"/>
                              </a:solidFill>
                              <a:latin typeface="Cambria Math" panose="02040503050406030204" pitchFamily="18" charset="0"/>
                              <a:sym typeface="Symbol" panose="05050102010706020507" pitchFamily="18" charset="2"/>
                            </a:rPr>
                            <m:t>𝐴</m:t>
                          </m:r>
                        </m:sub>
                      </m:sSub>
                      <m:r>
                        <a:rPr lang="en-US" b="0" i="1" smtClean="0">
                          <a:solidFill>
                            <a:srgbClr val="B83232"/>
                          </a:solidFill>
                          <a:latin typeface="Cambria Math" panose="02040503050406030204" pitchFamily="18" charset="0"/>
                          <a:sym typeface="Symbol" panose="05050102010706020507" pitchFamily="18" charset="2"/>
                        </a:rPr>
                        <m:t>+</m:t>
                      </m:r>
                      <m:f>
                        <m:fPr>
                          <m:ctrlPr>
                            <a:rPr lang="en-US" b="0" i="1" smtClean="0">
                              <a:solidFill>
                                <a:srgbClr val="B83232"/>
                              </a:solidFill>
                              <a:latin typeface="Cambria Math" panose="02040503050406030204" pitchFamily="18" charset="0"/>
                              <a:sym typeface="Symbol" panose="05050102010706020507" pitchFamily="18" charset="2"/>
                            </a:rPr>
                          </m:ctrlPr>
                        </m:fPr>
                        <m:num>
                          <m:r>
                            <a:rPr lang="en-US" b="0" i="1" smtClean="0">
                              <a:solidFill>
                                <a:srgbClr val="B83232"/>
                              </a:solidFill>
                              <a:latin typeface="Cambria Math" panose="02040503050406030204" pitchFamily="18" charset="0"/>
                              <a:sym typeface="Symbol" panose="05050102010706020507" pitchFamily="18" charset="2"/>
                            </a:rPr>
                            <m:t>𝛼</m:t>
                          </m:r>
                        </m:num>
                        <m:den>
                          <m:r>
                            <a:rPr lang="en-US" b="0" i="1" smtClean="0">
                              <a:solidFill>
                                <a:srgbClr val="B83232"/>
                              </a:solidFill>
                              <a:latin typeface="Cambria Math" panose="02040503050406030204" pitchFamily="18" charset="0"/>
                              <a:sym typeface="Symbol" panose="05050102010706020507" pitchFamily="18" charset="2"/>
                            </a:rPr>
                            <m:t>1−</m:t>
                          </m:r>
                          <m:r>
                            <a:rPr lang="en-US" b="0" i="1" smtClean="0">
                              <a:solidFill>
                                <a:srgbClr val="B83232"/>
                              </a:solidFill>
                              <a:latin typeface="Cambria Math" panose="02040503050406030204" pitchFamily="18" charset="0"/>
                              <a:sym typeface="Symbol" panose="05050102010706020507" pitchFamily="18" charset="2"/>
                            </a:rPr>
                            <m:t>𝛼</m:t>
                          </m:r>
                        </m:den>
                      </m:f>
                      <m:sSub>
                        <m:sSubPr>
                          <m:ctrlPr>
                            <a:rPr lang="en-US" b="0" i="1" smtClean="0">
                              <a:solidFill>
                                <a:srgbClr val="B83232"/>
                              </a:solidFill>
                              <a:latin typeface="Cambria Math" panose="02040503050406030204" pitchFamily="18" charset="0"/>
                              <a:sym typeface="Symbol" panose="05050102010706020507" pitchFamily="18" charset="2"/>
                            </a:rPr>
                          </m:ctrlPr>
                        </m:sSubPr>
                        <m:e>
                          <m:r>
                            <a:rPr lang="en-US" b="0" i="1" smtClean="0">
                              <a:solidFill>
                                <a:srgbClr val="B83232"/>
                              </a:solidFill>
                              <a:latin typeface="Cambria Math" panose="02040503050406030204" pitchFamily="18" charset="0"/>
                              <a:sym typeface="Symbol" panose="05050102010706020507" pitchFamily="18" charset="2"/>
                            </a:rPr>
                            <m:t>𝑔</m:t>
                          </m:r>
                        </m:e>
                        <m:sub>
                          <m:r>
                            <a:rPr lang="en-US" b="0" i="1" smtClean="0">
                              <a:solidFill>
                                <a:srgbClr val="B83232"/>
                              </a:solidFill>
                              <a:latin typeface="Cambria Math" panose="02040503050406030204" pitchFamily="18" charset="0"/>
                              <a:sym typeface="Symbol" panose="05050102010706020507" pitchFamily="18" charset="2"/>
                            </a:rPr>
                            <m:t>𝑠</m:t>
                          </m:r>
                        </m:sub>
                      </m:sSub>
                      <m:r>
                        <a:rPr lang="en-US" b="0" i="1" smtClean="0">
                          <a:solidFill>
                            <a:srgbClr val="B83232"/>
                          </a:solidFill>
                          <a:latin typeface="Cambria Math" panose="02040503050406030204" pitchFamily="18" charset="0"/>
                          <a:sym typeface="Symbol" panose="05050102010706020507" pitchFamily="18" charset="2"/>
                        </a:rPr>
                        <m:t>−</m:t>
                      </m:r>
                      <m:f>
                        <m:fPr>
                          <m:ctrlPr>
                            <a:rPr lang="en-US" b="0" i="1" smtClean="0">
                              <a:solidFill>
                                <a:srgbClr val="B83232"/>
                              </a:solidFill>
                              <a:latin typeface="Cambria Math" panose="02040503050406030204" pitchFamily="18" charset="0"/>
                              <a:sym typeface="Symbol" panose="05050102010706020507" pitchFamily="18" charset="2"/>
                            </a:rPr>
                          </m:ctrlPr>
                        </m:fPr>
                        <m:num>
                          <m:r>
                            <a:rPr lang="en-US" b="0" i="1" smtClean="0">
                              <a:solidFill>
                                <a:srgbClr val="B83232"/>
                              </a:solidFill>
                              <a:latin typeface="Cambria Math" panose="02040503050406030204" pitchFamily="18" charset="0"/>
                              <a:sym typeface="Symbol" panose="05050102010706020507" pitchFamily="18" charset="2"/>
                            </a:rPr>
                            <m:t>𝛼</m:t>
                          </m:r>
                        </m:num>
                        <m:den>
                          <m:r>
                            <a:rPr lang="en-US" b="0" i="1" smtClean="0">
                              <a:solidFill>
                                <a:srgbClr val="B83232"/>
                              </a:solidFill>
                              <a:latin typeface="Cambria Math" panose="02040503050406030204" pitchFamily="18" charset="0"/>
                              <a:sym typeface="Symbol" panose="05050102010706020507" pitchFamily="18" charset="2"/>
                            </a:rPr>
                            <m:t>1−</m:t>
                          </m:r>
                          <m:r>
                            <a:rPr lang="en-US" b="0" i="1" smtClean="0">
                              <a:solidFill>
                                <a:srgbClr val="B83232"/>
                              </a:solidFill>
                              <a:latin typeface="Cambria Math" panose="02040503050406030204" pitchFamily="18" charset="0"/>
                              <a:sym typeface="Symbol" panose="05050102010706020507" pitchFamily="18" charset="2"/>
                            </a:rPr>
                            <m:t>𝛼</m:t>
                          </m:r>
                        </m:den>
                      </m:f>
                      <m:sSub>
                        <m:sSubPr>
                          <m:ctrlPr>
                            <a:rPr lang="en-US" b="0" i="1" smtClean="0">
                              <a:solidFill>
                                <a:srgbClr val="B83232"/>
                              </a:solidFill>
                              <a:latin typeface="Cambria Math" panose="02040503050406030204" pitchFamily="18" charset="0"/>
                              <a:sym typeface="Symbol" panose="05050102010706020507" pitchFamily="18" charset="2"/>
                            </a:rPr>
                          </m:ctrlPr>
                        </m:sSubPr>
                        <m:e>
                          <m:r>
                            <a:rPr lang="en-US" b="0" i="1" smtClean="0">
                              <a:solidFill>
                                <a:srgbClr val="B83232"/>
                              </a:solidFill>
                              <a:latin typeface="Cambria Math" panose="02040503050406030204" pitchFamily="18" charset="0"/>
                              <a:sym typeface="Symbol" panose="05050102010706020507" pitchFamily="18" charset="2"/>
                            </a:rPr>
                            <m:t>𝑔</m:t>
                          </m:r>
                        </m:e>
                        <m:sub>
                          <m:r>
                            <a:rPr lang="en-US" b="0" i="1" smtClean="0">
                              <a:solidFill>
                                <a:srgbClr val="B83232"/>
                              </a:solidFill>
                              <a:latin typeface="Cambria Math" panose="02040503050406030204" pitchFamily="18" charset="0"/>
                              <a:sym typeface="Symbol" panose="05050102010706020507" pitchFamily="18" charset="2"/>
                            </a:rPr>
                            <m:t>𝛿</m:t>
                          </m:r>
                        </m:sub>
                      </m:sSub>
                      <m:r>
                        <a:rPr lang="en-US" b="0" i="1" smtClean="0">
                          <a:solidFill>
                            <a:srgbClr val="B83232"/>
                          </a:solidFill>
                          <a:latin typeface="Cambria Math" panose="02040503050406030204" pitchFamily="18" charset="0"/>
                          <a:sym typeface="Symbol" panose="05050102010706020507" pitchFamily="18" charset="2"/>
                        </a:rPr>
                        <m:t>+</m:t>
                      </m:r>
                      <m:sSub>
                        <m:sSubPr>
                          <m:ctrlPr>
                            <a:rPr lang="en-US" b="0" i="1" smtClean="0">
                              <a:solidFill>
                                <a:srgbClr val="B83232"/>
                              </a:solidFill>
                              <a:latin typeface="Cambria Math" panose="02040503050406030204" pitchFamily="18" charset="0"/>
                              <a:sym typeface="Symbol" panose="05050102010706020507" pitchFamily="18" charset="2"/>
                            </a:rPr>
                          </m:ctrlPr>
                        </m:sSubPr>
                        <m:e>
                          <m:r>
                            <a:rPr lang="en-US" b="0" i="1" smtClean="0">
                              <a:solidFill>
                                <a:srgbClr val="B83232"/>
                              </a:solidFill>
                              <a:latin typeface="Cambria Math" panose="02040503050406030204" pitchFamily="18" charset="0"/>
                              <a:sym typeface="Symbol" panose="05050102010706020507" pitchFamily="18" charset="2"/>
                            </a:rPr>
                            <m:t>𝑔</m:t>
                          </m:r>
                        </m:e>
                        <m:sub>
                          <m:r>
                            <a:rPr lang="en-US" b="0" i="1" smtClean="0">
                              <a:solidFill>
                                <a:srgbClr val="B83232"/>
                              </a:solidFill>
                              <a:latin typeface="Cambria Math" panose="02040503050406030204" pitchFamily="18" charset="0"/>
                              <a:sym typeface="Symbol" panose="05050102010706020507" pitchFamily="18" charset="2"/>
                            </a:rPr>
                            <m:t>𝐿</m:t>
                          </m:r>
                        </m:sub>
                      </m:sSub>
                    </m:oMath>
                  </m:oMathPara>
                </a14:m>
                <a:endParaRPr lang="en-US" dirty="0"/>
              </a:p>
            </p:txBody>
          </p:sp>
        </mc:Choice>
        <mc:Fallback xmlns="">
          <p:sp>
            <p:nvSpPr>
              <p:cNvPr id="3" name="Content Placeholder 2">
                <a:extLst>
                  <a:ext uri="{FF2B5EF4-FFF2-40B4-BE49-F238E27FC236}">
                    <a16:creationId xmlns:a16="http://schemas.microsoft.com/office/drawing/2014/main" id="{79732153-7750-D3F1-CB66-D2E5A9AE9527}"/>
                  </a:ext>
                </a:extLst>
              </p:cNvPr>
              <p:cNvSpPr>
                <a:spLocks noGrp="1" noRot="1" noChangeAspect="1" noMove="1" noResize="1" noEditPoints="1" noAdjustHandles="1" noChangeArrowheads="1" noChangeShapeType="1" noTextEdit="1"/>
              </p:cNvSpPr>
              <p:nvPr>
                <p:ph sz="quarter" idx="1"/>
              </p:nvPr>
            </p:nvSpPr>
            <p:spPr>
              <a:xfrm>
                <a:off x="457200" y="1066800"/>
                <a:ext cx="8229600" cy="5273040"/>
              </a:xfrm>
              <a:blipFill>
                <a:blip r:embed="rId2"/>
                <a:stretch>
                  <a:fillRect l="-772" t="-12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57BB2FB-95DA-E9E6-72F9-4E9ED30E085D}"/>
              </a:ext>
            </a:extLst>
          </p:cNvPr>
          <p:cNvSpPr>
            <a:spLocks noGrp="1"/>
          </p:cNvSpPr>
          <p:nvPr>
            <p:ph type="sldNum" sz="quarter" idx="12"/>
          </p:nvPr>
        </p:nvSpPr>
        <p:spPr/>
        <p:txBody>
          <a:bodyPr/>
          <a:lstStyle/>
          <a:p>
            <a:r>
              <a:rPr lang="en-US"/>
              <a:t>[ </a:t>
            </a:r>
            <a:fld id="{20935799-1D9E-4510-B317-BE6250590C04}" type="slidenum">
              <a:rPr lang="en-US" smtClean="0"/>
              <a:pPr/>
              <a:t>37</a:t>
            </a:fld>
            <a:r>
              <a:rPr lang="en-US"/>
              <a:t> ]</a:t>
            </a:r>
            <a:endParaRPr lang="en-US" dirty="0"/>
          </a:p>
        </p:txBody>
      </p:sp>
    </p:spTree>
    <p:extLst>
      <p:ext uri="{BB962C8B-B14F-4D97-AF65-F5344CB8AC3E}">
        <p14:creationId xmlns:p14="http://schemas.microsoft.com/office/powerpoint/2010/main" val="198212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
          </p:nvPr>
        </p:nvSpPr>
        <p:spPr/>
        <p:txBody>
          <a:bodyPr/>
          <a:lstStyle/>
          <a:p>
            <a:pPr marL="514350" indent="-514350">
              <a:buFont typeface="+mj-lt"/>
              <a:buAutoNum type="arabicPeriod"/>
            </a:pPr>
            <a:r>
              <a:rPr lang="en-US" dirty="0"/>
              <a:t>Empirical evidence</a:t>
            </a:r>
          </a:p>
          <a:p>
            <a:pPr marL="514350" indent="-514350">
              <a:buFont typeface="+mj-lt"/>
              <a:buAutoNum type="arabicPeriod"/>
            </a:pPr>
            <a:r>
              <a:rPr lang="en-US" dirty="0"/>
              <a:t>Setting up the Solow growth model</a:t>
            </a:r>
          </a:p>
          <a:p>
            <a:pPr marL="514350" indent="-514350">
              <a:buFont typeface="+mj-lt"/>
              <a:buAutoNum type="arabicPeriod"/>
            </a:pPr>
            <a:r>
              <a:rPr lang="en-US" dirty="0"/>
              <a:t>Saving, investment, and the real interest rate</a:t>
            </a:r>
          </a:p>
          <a:p>
            <a:pPr marL="514350" indent="-514350">
              <a:buFont typeface="+mj-lt"/>
              <a:buAutoNum type="arabicPeriod"/>
            </a:pPr>
            <a:r>
              <a:rPr lang="en-US" dirty="0"/>
              <a:t>Solving the Solow growth model</a:t>
            </a:r>
          </a:p>
          <a:p>
            <a:pPr marL="788670" lvl="1" indent="-514350">
              <a:buFont typeface="+mj-lt"/>
              <a:buAutoNum type="arabicPeriod"/>
            </a:pPr>
            <a:r>
              <a:rPr lang="en-US" dirty="0"/>
              <a:t>Transition dynamics</a:t>
            </a:r>
          </a:p>
          <a:p>
            <a:pPr marL="788670" lvl="1" indent="-514350">
              <a:buFont typeface="+mj-lt"/>
              <a:buAutoNum type="arabicPeriod"/>
            </a:pPr>
            <a:r>
              <a:rPr lang="en-US" dirty="0"/>
              <a:t>Steady state analysis, comparative statics</a:t>
            </a:r>
          </a:p>
          <a:p>
            <a:pPr marL="514350" indent="-514350">
              <a:buFont typeface="+mj-lt"/>
              <a:buAutoNum type="arabicPeriod"/>
            </a:pPr>
            <a:r>
              <a:rPr lang="en-US" dirty="0">
                <a:solidFill>
                  <a:srgbClr val="B83232"/>
                </a:solidFill>
              </a:rPr>
              <a:t>Predictions of the model and empirical evidence</a:t>
            </a:r>
          </a:p>
          <a:p>
            <a:pPr marL="514350" indent="-514350">
              <a:buFont typeface="+mj-lt"/>
              <a:buAutoNum type="arabicPeriod"/>
            </a:pPr>
            <a:r>
              <a:rPr lang="en-US" dirty="0"/>
              <a:t>Lessons and deficiencies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38</a:t>
            </a:fld>
            <a:r>
              <a:rPr lang="en-US"/>
              <a:t> ]</a:t>
            </a:r>
            <a:endParaRPr lang="en-US" dirty="0"/>
          </a:p>
        </p:txBody>
      </p:sp>
    </p:spTree>
    <p:extLst>
      <p:ext uri="{BB962C8B-B14F-4D97-AF65-F5344CB8AC3E}">
        <p14:creationId xmlns:p14="http://schemas.microsoft.com/office/powerpoint/2010/main" val="395232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from the model</a:t>
            </a:r>
          </a:p>
        </p:txBody>
      </p:sp>
      <p:sp>
        <p:nvSpPr>
          <p:cNvPr id="3" name="Content Placeholder 2"/>
          <p:cNvSpPr>
            <a:spLocks noGrp="1"/>
          </p:cNvSpPr>
          <p:nvPr>
            <p:ph sz="quarter" idx="1"/>
          </p:nvPr>
        </p:nvSpPr>
        <p:spPr/>
        <p:txBody>
          <a:bodyPr/>
          <a:lstStyle/>
          <a:p>
            <a:r>
              <a:rPr lang="en-US" dirty="0"/>
              <a:t>Distance from steady state</a:t>
            </a:r>
          </a:p>
          <a:p>
            <a:pPr lvl="1"/>
            <a:r>
              <a:rPr lang="en-US" dirty="0"/>
              <a:t>The economy will grow the faster the farther below the steady state it is.</a:t>
            </a:r>
          </a:p>
          <a:p>
            <a:pPr lvl="1"/>
            <a:r>
              <a:rPr lang="en-US" b="1" dirty="0">
                <a:solidFill>
                  <a:srgbClr val="B83232"/>
                </a:solidFill>
              </a:rPr>
              <a:t>Prediction: Catching up.</a:t>
            </a:r>
          </a:p>
          <a:p>
            <a:pPr marL="274320" lvl="1" indent="0">
              <a:buNone/>
            </a:pPr>
            <a:endParaRPr lang="en-US" b="1" dirty="0">
              <a:solidFill>
                <a:srgbClr val="B83232"/>
              </a:solidFill>
            </a:endParaRPr>
          </a:p>
          <a:p>
            <a:r>
              <a:rPr lang="en-US" dirty="0"/>
              <a:t>Growth generated by capital accumulation</a:t>
            </a:r>
          </a:p>
          <a:p>
            <a:pPr lvl="1"/>
            <a:r>
              <a:rPr lang="en-US" b="1" dirty="0">
                <a:solidFill>
                  <a:srgbClr val="B83232"/>
                </a:solidFill>
              </a:rPr>
              <a:t>Growth episodes accompanied by high rates of investment.</a:t>
            </a:r>
          </a:p>
          <a:p>
            <a:pPr marL="274320" lvl="1" indent="0">
              <a:buNone/>
            </a:pPr>
            <a:endParaRPr lang="en-US" dirty="0"/>
          </a:p>
          <a:p>
            <a:r>
              <a:rPr lang="en-US" dirty="0"/>
              <a:t>High permanent saving rates should lead to accumulation of large amounts of capital.</a:t>
            </a:r>
          </a:p>
          <a:p>
            <a:pPr lvl="1"/>
            <a:endParaRPr lang="en-US" dirty="0"/>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39</a:t>
            </a:fld>
            <a:r>
              <a:rPr lang="en-US"/>
              <a:t> ]</a:t>
            </a:r>
            <a:endParaRPr lang="en-US" dirty="0"/>
          </a:p>
        </p:txBody>
      </p:sp>
    </p:spTree>
    <p:extLst>
      <p:ext uri="{BB962C8B-B14F-4D97-AF65-F5344CB8AC3E}">
        <p14:creationId xmlns:p14="http://schemas.microsoft.com/office/powerpoint/2010/main" val="384717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A scatterplot with per capita GDP (ratio scale, U.S. equals one) one the x axis and per capita GDP growth (1960 through 2017) on the y axis from negative two percent to eight percent. Over 60 countries are represented as points. The points form a wide band that is generally increasing per capita GDP with increasing per capita GDP growth, but there is much variation between the countries. The x axis ranges from start fraction one over 64 end fraction with equally spaced increments of start fraction one over 32 end fraction, start fraction one over 16 end fraction, start fraction one over eight end fraction, start fraction one over four end fraction, start fraction one over two end fraction, and one. Source: Penn World Tables, Version 9.1. See the &quot;Country Snapshots&quot; file, snapshots.pdf, available from the author's web page for these data. The level of per capita GDP is taken from the year 2017 and is normalized so that the U.S. value equals 1. ">
            <a:extLst>
              <a:ext uri="{FF2B5EF4-FFF2-40B4-BE49-F238E27FC236}">
                <a16:creationId xmlns:a16="http://schemas.microsoft.com/office/drawing/2014/main" id="{1BE544AA-D483-43CC-ADA8-1D981CD7A73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331" b="15286"/>
          <a:stretch/>
        </p:blipFill>
        <p:spPr bwMode="auto">
          <a:xfrm>
            <a:off x="1066800" y="1898054"/>
            <a:ext cx="6980780" cy="440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A cross-country comparison – ex post </a:t>
            </a:r>
          </a:p>
        </p:txBody>
      </p:sp>
      <p:sp>
        <p:nvSpPr>
          <p:cNvPr id="3" name="Content Placeholder 2"/>
          <p:cNvSpPr>
            <a:spLocks noGrp="1"/>
          </p:cNvSpPr>
          <p:nvPr>
            <p:ph sz="quarter" idx="1"/>
          </p:nvPr>
        </p:nvSpPr>
        <p:spPr/>
        <p:txBody>
          <a:bodyPr>
            <a:normAutofit/>
          </a:bodyPr>
          <a:lstStyle/>
          <a:p>
            <a:r>
              <a:rPr lang="en-US" dirty="0"/>
              <a:t>Countries have different growth rates and different levels of GDP per capita. But </a:t>
            </a:r>
            <a:r>
              <a:rPr lang="en-US" dirty="0">
                <a:solidFill>
                  <a:srgbClr val="B83232"/>
                </a:solidFill>
              </a:rPr>
              <a:t>why</a:t>
            </a:r>
            <a:r>
              <a:rPr lang="en-US" dirty="0"/>
              <a:t>?</a:t>
            </a:r>
          </a:p>
        </p:txBody>
      </p:sp>
      <p:sp>
        <p:nvSpPr>
          <p:cNvPr id="6" name="Slide Number Placeholder 5"/>
          <p:cNvSpPr>
            <a:spLocks noGrp="1"/>
          </p:cNvSpPr>
          <p:nvPr>
            <p:ph type="sldNum" sz="quarter" idx="12"/>
          </p:nvPr>
        </p:nvSpPr>
        <p:spPr/>
        <p:txBody>
          <a:bodyPr/>
          <a:lstStyle/>
          <a:p>
            <a:r>
              <a:rPr lang="en-US"/>
              <a:t>[ </a:t>
            </a:r>
            <a:fld id="{20935799-1D9E-4510-B317-BE6250590C04}" type="slidenum">
              <a:rPr lang="en-US" smtClean="0"/>
              <a:pPr/>
              <a:t>4</a:t>
            </a:fld>
            <a:r>
              <a:rPr lang="en-US"/>
              <a:t> ]</a:t>
            </a:r>
            <a:endParaRPr lang="en-US" dirty="0"/>
          </a:p>
        </p:txBody>
      </p:sp>
      <p:sp>
        <p:nvSpPr>
          <p:cNvPr id="7" name="TextBox 6"/>
          <p:cNvSpPr txBox="1"/>
          <p:nvPr/>
        </p:nvSpPr>
        <p:spPr>
          <a:xfrm>
            <a:off x="381000" y="6400800"/>
            <a:ext cx="2706125" cy="307777"/>
          </a:xfrm>
          <a:prstGeom prst="rect">
            <a:avLst/>
          </a:prstGeom>
          <a:noFill/>
        </p:spPr>
        <p:txBody>
          <a:bodyPr wrap="none" rtlCol="0">
            <a:spAutoFit/>
          </a:bodyPr>
          <a:lstStyle/>
          <a:p>
            <a:r>
              <a:rPr lang="en-US" sz="1400" b="1" dirty="0"/>
              <a:t>Source</a:t>
            </a:r>
            <a:r>
              <a:rPr lang="en-US" sz="1400" dirty="0"/>
              <a:t>: Jones – Macroeconomics </a:t>
            </a:r>
          </a:p>
        </p:txBody>
      </p:sp>
      <p:sp>
        <p:nvSpPr>
          <p:cNvPr id="4" name="TextBox 3"/>
          <p:cNvSpPr txBox="1"/>
          <p:nvPr/>
        </p:nvSpPr>
        <p:spPr>
          <a:xfrm>
            <a:off x="7467600" y="5891369"/>
            <a:ext cx="952505" cy="369332"/>
          </a:xfrm>
          <a:prstGeom prst="rect">
            <a:avLst/>
          </a:prstGeom>
          <a:noFill/>
        </p:spPr>
        <p:txBody>
          <a:bodyPr wrap="none" rtlCol="0">
            <a:spAutoFit/>
          </a:bodyPr>
          <a:lstStyle/>
          <a:p>
            <a:r>
              <a:rPr lang="en-US" b="1" dirty="0">
                <a:solidFill>
                  <a:srgbClr val="B83232"/>
                </a:solidFill>
              </a:rPr>
              <a:t>in 2017</a:t>
            </a:r>
          </a:p>
        </p:txBody>
      </p:sp>
      <p:sp>
        <p:nvSpPr>
          <p:cNvPr id="8" name="Right Arrow 7"/>
          <p:cNvSpPr/>
          <p:nvPr/>
        </p:nvSpPr>
        <p:spPr>
          <a:xfrm rot="5400000">
            <a:off x="7800979" y="5495927"/>
            <a:ext cx="476253" cy="3048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4400000">
            <a:off x="1899380" y="2371727"/>
            <a:ext cx="476253" cy="3048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94510" y="2925087"/>
            <a:ext cx="3449342" cy="369332"/>
          </a:xfrm>
          <a:prstGeom prst="rect">
            <a:avLst/>
          </a:prstGeom>
          <a:noFill/>
        </p:spPr>
        <p:txBody>
          <a:bodyPr wrap="none" rtlCol="0">
            <a:spAutoFit/>
          </a:bodyPr>
          <a:lstStyle/>
          <a:p>
            <a:r>
              <a:rPr lang="en-US" dirty="0">
                <a:solidFill>
                  <a:srgbClr val="B83232"/>
                </a:solidFill>
              </a:rPr>
              <a:t>Countries that grow end up richer.</a:t>
            </a:r>
          </a:p>
        </p:txBody>
      </p:sp>
    </p:spTree>
    <p:extLst>
      <p:ext uri="{BB962C8B-B14F-4D97-AF65-F5344CB8AC3E}">
        <p14:creationId xmlns:p14="http://schemas.microsoft.com/office/powerpoint/2010/main" val="1281655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evidence – open economies</a:t>
            </a:r>
          </a:p>
        </p:txBody>
      </p:sp>
      <p:sp>
        <p:nvSpPr>
          <p:cNvPr id="3" name="Content Placeholder 2"/>
          <p:cNvSpPr>
            <a:spLocks noGrp="1"/>
          </p:cNvSpPr>
          <p:nvPr>
            <p:ph sz="quarter" idx="1"/>
          </p:nvPr>
        </p:nvSpPr>
        <p:spPr/>
        <p:txBody>
          <a:bodyPr/>
          <a:lstStyle/>
          <a:p>
            <a:r>
              <a:rPr lang="en-US" dirty="0"/>
              <a:t>Recall graph from the beginning of the lecture</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40</a:t>
            </a:fld>
            <a:r>
              <a:rPr lang="en-US"/>
              <a:t> ]</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915263"/>
            <a:ext cx="4762236" cy="4399629"/>
          </a:xfrm>
          <a:prstGeom prst="rect">
            <a:avLst/>
          </a:prstGeom>
        </p:spPr>
      </p:pic>
      <p:sp>
        <p:nvSpPr>
          <p:cNvPr id="9" name="TextBox 8"/>
          <p:cNvSpPr txBox="1"/>
          <p:nvPr/>
        </p:nvSpPr>
        <p:spPr>
          <a:xfrm>
            <a:off x="5791200" y="2209800"/>
            <a:ext cx="2895600" cy="2677656"/>
          </a:xfrm>
          <a:prstGeom prst="rect">
            <a:avLst/>
          </a:prstGeom>
          <a:noFill/>
        </p:spPr>
        <p:txBody>
          <a:bodyPr wrap="square" rtlCol="0">
            <a:spAutoFit/>
          </a:bodyPr>
          <a:lstStyle/>
          <a:p>
            <a:r>
              <a:rPr lang="en-US" sz="2400" dirty="0"/>
              <a:t>Once countries start following plausible policies, the prediction of the Solow growth model seems to hold: </a:t>
            </a:r>
            <a:r>
              <a:rPr lang="en-US" sz="2400" b="1" dirty="0">
                <a:solidFill>
                  <a:srgbClr val="B83232"/>
                </a:solidFill>
              </a:rPr>
              <a:t>catching up!</a:t>
            </a:r>
            <a:endParaRPr lang="en-US" sz="2400" dirty="0"/>
          </a:p>
        </p:txBody>
      </p:sp>
      <p:sp>
        <p:nvSpPr>
          <p:cNvPr id="10" name="TextBox 9"/>
          <p:cNvSpPr txBox="1"/>
          <p:nvPr/>
        </p:nvSpPr>
        <p:spPr>
          <a:xfrm>
            <a:off x="381000" y="6400800"/>
            <a:ext cx="6148158" cy="307777"/>
          </a:xfrm>
          <a:prstGeom prst="rect">
            <a:avLst/>
          </a:prstGeom>
          <a:noFill/>
        </p:spPr>
        <p:txBody>
          <a:bodyPr wrap="none" rtlCol="0">
            <a:spAutoFit/>
          </a:bodyPr>
          <a:lstStyle/>
          <a:p>
            <a:r>
              <a:rPr lang="en-US" sz="1400" b="1" dirty="0"/>
              <a:t>Source</a:t>
            </a:r>
            <a:r>
              <a:rPr lang="en-US" sz="1400" dirty="0"/>
              <a:t>: Sachs, Warner (1995) Economic Reform and the Process of Globalization</a:t>
            </a:r>
          </a:p>
        </p:txBody>
      </p:sp>
    </p:spTree>
    <p:extLst>
      <p:ext uri="{BB962C8B-B14F-4D97-AF65-F5344CB8AC3E}">
        <p14:creationId xmlns:p14="http://schemas.microsoft.com/office/powerpoint/2010/main" val="895032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A scatterplot graph with Per capita GDP, 1960 in 2011 dollars ranging from 4,000 to 20,000 on the x axis and per capita GDP growth from 1960 to 2017 ranging from 1.5 to 5.0 percent on the y axis. Countries Portugal, Japan, Ireland, Spain, Turkey, Greece, Italy, Finland, Austria, Germany, Belgium, France, Norway, Iceland, Sweden, Netherlands, Denmark, U.K., Canada, Australia, New Zealand, Luxembourg, United States, and Switzerland. Switzerland has the largest per capita GDP with 20,000 but has a low per capita GDP growth of 2.1%. Ireland has the highest per capita GDP growth with 4.5%. Source: Penn World Tables, Version 9.1.">
            <a:extLst>
              <a:ext uri="{FF2B5EF4-FFF2-40B4-BE49-F238E27FC236}">
                <a16:creationId xmlns:a16="http://schemas.microsoft.com/office/drawing/2014/main" id="{C0E1BBED-994B-46B6-B040-3D51992CFC0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410"/>
          <a:stretch/>
        </p:blipFill>
        <p:spPr bwMode="auto">
          <a:xfrm>
            <a:off x="609600" y="1058186"/>
            <a:ext cx="7970260" cy="526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Empirical evidence – OECD countries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41</a:t>
            </a:fld>
            <a:r>
              <a:rPr lang="en-US"/>
              <a:t> ]</a:t>
            </a:r>
            <a:endParaRPr lang="en-US" dirty="0"/>
          </a:p>
        </p:txBody>
      </p:sp>
      <p:sp>
        <p:nvSpPr>
          <p:cNvPr id="6" name="TextBox 5"/>
          <p:cNvSpPr txBox="1"/>
          <p:nvPr/>
        </p:nvSpPr>
        <p:spPr>
          <a:xfrm>
            <a:off x="4572000" y="1733994"/>
            <a:ext cx="3809999" cy="646331"/>
          </a:xfrm>
          <a:prstGeom prst="rect">
            <a:avLst/>
          </a:prstGeom>
          <a:noFill/>
        </p:spPr>
        <p:txBody>
          <a:bodyPr wrap="square" rtlCol="0">
            <a:spAutoFit/>
          </a:bodyPr>
          <a:lstStyle/>
          <a:p>
            <a:r>
              <a:rPr lang="en-US" dirty="0"/>
              <a:t>Poor countries in this sample indeed grow faster than rich countries.</a:t>
            </a:r>
          </a:p>
        </p:txBody>
      </p:sp>
      <p:sp>
        <p:nvSpPr>
          <p:cNvPr id="7" name="TextBox 6"/>
          <p:cNvSpPr txBox="1"/>
          <p:nvPr/>
        </p:nvSpPr>
        <p:spPr>
          <a:xfrm>
            <a:off x="381000" y="6400800"/>
            <a:ext cx="2706125" cy="307777"/>
          </a:xfrm>
          <a:prstGeom prst="rect">
            <a:avLst/>
          </a:prstGeom>
          <a:noFill/>
        </p:spPr>
        <p:txBody>
          <a:bodyPr wrap="none" rtlCol="0">
            <a:spAutoFit/>
          </a:bodyPr>
          <a:lstStyle/>
          <a:p>
            <a:r>
              <a:rPr lang="en-US" sz="1400" b="1" dirty="0"/>
              <a:t>Source</a:t>
            </a:r>
            <a:r>
              <a:rPr lang="en-US" sz="1400" dirty="0"/>
              <a:t>: Jones – Macroeconomics </a:t>
            </a:r>
          </a:p>
        </p:txBody>
      </p:sp>
    </p:spTree>
    <p:extLst>
      <p:ext uri="{BB962C8B-B14F-4D97-AF65-F5344CB8AC3E}">
        <p14:creationId xmlns:p14="http://schemas.microsoft.com/office/powerpoint/2010/main" val="2718952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A scatterplot graph with per capita GDP, 1960 in 2011 dollars ranging from 0 to 20,000 on the x axis and per capita GDP growth from 1960 to 2017 ranging from negative 2 percent to 7 percent on the y axis. 59 points are shown in the form of countries. The trend shows most countries have a lower per capita GDP, but a higher Per capita GDP growth. Source: Penn World Tables, Version 9.1.">
            <a:extLst>
              <a:ext uri="{FF2B5EF4-FFF2-40B4-BE49-F238E27FC236}">
                <a16:creationId xmlns:a16="http://schemas.microsoft.com/office/drawing/2014/main" id="{7D93C0F1-917C-4027-9E33-A9E0ACBD39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872"/>
          <a:stretch/>
        </p:blipFill>
        <p:spPr bwMode="auto">
          <a:xfrm>
            <a:off x="533400" y="1032754"/>
            <a:ext cx="8077200" cy="52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Empirical evidence – whole world</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42</a:t>
            </a:fld>
            <a:r>
              <a:rPr lang="en-US"/>
              <a:t> ]</a:t>
            </a:r>
            <a:endParaRPr lang="en-US" dirty="0"/>
          </a:p>
        </p:txBody>
      </p:sp>
      <p:sp>
        <p:nvSpPr>
          <p:cNvPr id="6" name="Oval 5"/>
          <p:cNvSpPr/>
          <p:nvPr/>
        </p:nvSpPr>
        <p:spPr>
          <a:xfrm rot="887744">
            <a:off x="1086109" y="3631977"/>
            <a:ext cx="3276600" cy="1770191"/>
          </a:xfrm>
          <a:prstGeom prst="ellipse">
            <a:avLst/>
          </a:prstGeom>
          <a:noFill/>
          <a:ln w="44450">
            <a:solidFill>
              <a:srgbClr val="B83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480228" y="4736068"/>
            <a:ext cx="3520772" cy="369332"/>
          </a:xfrm>
          <a:prstGeom prst="rect">
            <a:avLst/>
          </a:prstGeom>
          <a:noFill/>
        </p:spPr>
        <p:txBody>
          <a:bodyPr wrap="none" rtlCol="0">
            <a:spAutoFit/>
          </a:bodyPr>
          <a:lstStyle/>
          <a:p>
            <a:r>
              <a:rPr lang="en-US" dirty="0">
                <a:solidFill>
                  <a:srgbClr val="B83232"/>
                </a:solidFill>
              </a:rPr>
              <a:t>So why don’t these countries grow?</a:t>
            </a:r>
          </a:p>
        </p:txBody>
      </p:sp>
      <p:sp>
        <p:nvSpPr>
          <p:cNvPr id="8" name="TextBox 7"/>
          <p:cNvSpPr txBox="1"/>
          <p:nvPr/>
        </p:nvSpPr>
        <p:spPr>
          <a:xfrm>
            <a:off x="381000" y="6400800"/>
            <a:ext cx="2706125" cy="307777"/>
          </a:xfrm>
          <a:prstGeom prst="rect">
            <a:avLst/>
          </a:prstGeom>
          <a:noFill/>
        </p:spPr>
        <p:txBody>
          <a:bodyPr wrap="none" rtlCol="0">
            <a:spAutoFit/>
          </a:bodyPr>
          <a:lstStyle/>
          <a:p>
            <a:r>
              <a:rPr lang="en-US" sz="1400" b="1" dirty="0"/>
              <a:t>Source</a:t>
            </a:r>
            <a:r>
              <a:rPr lang="en-US" sz="1400" dirty="0"/>
              <a:t>: Jones – Macroeconomics </a:t>
            </a:r>
          </a:p>
        </p:txBody>
      </p:sp>
    </p:spTree>
    <p:extLst>
      <p:ext uri="{BB962C8B-B14F-4D97-AF65-F5344CB8AC3E}">
        <p14:creationId xmlns:p14="http://schemas.microsoft.com/office/powerpoint/2010/main" val="2350394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BE9434D-4503-408B-8502-664D097983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4" y="1508302"/>
            <a:ext cx="8229600" cy="48513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Empirical evidence – growth periods</a:t>
            </a:r>
          </a:p>
        </p:txBody>
      </p:sp>
      <p:sp>
        <p:nvSpPr>
          <p:cNvPr id="3" name="Content Placeholder 2"/>
          <p:cNvSpPr>
            <a:spLocks noGrp="1"/>
          </p:cNvSpPr>
          <p:nvPr>
            <p:ph sz="quarter" idx="1"/>
          </p:nvPr>
        </p:nvSpPr>
        <p:spPr/>
        <p:txBody>
          <a:bodyPr/>
          <a:lstStyle/>
          <a:p>
            <a:r>
              <a:rPr lang="en-US" dirty="0"/>
              <a:t>GDP per capita as a share of U.S. GDP per capita</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43</a:t>
            </a:fld>
            <a:r>
              <a:rPr lang="en-US"/>
              <a:t> ]</a:t>
            </a:r>
            <a:endParaRPr lang="en-US" dirty="0"/>
          </a:p>
        </p:txBody>
      </p:sp>
      <p:sp>
        <p:nvSpPr>
          <p:cNvPr id="6" name="Right Arrow 5"/>
          <p:cNvSpPr/>
          <p:nvPr/>
        </p:nvSpPr>
        <p:spPr>
          <a:xfrm rot="6224501">
            <a:off x="869232" y="3228279"/>
            <a:ext cx="609600" cy="2286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83232"/>
              </a:solidFill>
            </a:endParaRPr>
          </a:p>
        </p:txBody>
      </p:sp>
      <p:sp>
        <p:nvSpPr>
          <p:cNvPr id="7" name="Right Arrow 6"/>
          <p:cNvSpPr/>
          <p:nvPr/>
        </p:nvSpPr>
        <p:spPr>
          <a:xfrm rot="2700000">
            <a:off x="5173149" y="5235398"/>
            <a:ext cx="609600" cy="2286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83232"/>
              </a:solidFill>
            </a:endParaRPr>
          </a:p>
        </p:txBody>
      </p:sp>
      <p:sp>
        <p:nvSpPr>
          <p:cNvPr id="8" name="Right Arrow 7"/>
          <p:cNvSpPr/>
          <p:nvPr/>
        </p:nvSpPr>
        <p:spPr>
          <a:xfrm rot="2988952">
            <a:off x="3679430" y="4840511"/>
            <a:ext cx="609600" cy="2286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83232"/>
              </a:solidFill>
            </a:endParaRPr>
          </a:p>
        </p:txBody>
      </p:sp>
      <p:sp>
        <p:nvSpPr>
          <p:cNvPr id="9" name="Right Arrow 8"/>
          <p:cNvSpPr/>
          <p:nvPr/>
        </p:nvSpPr>
        <p:spPr>
          <a:xfrm rot="6224501">
            <a:off x="869232" y="4069957"/>
            <a:ext cx="609600" cy="2286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83232"/>
              </a:solidFill>
            </a:endParaRPr>
          </a:p>
        </p:txBody>
      </p:sp>
      <p:sp>
        <p:nvSpPr>
          <p:cNvPr id="10" name="Right Arrow 9"/>
          <p:cNvSpPr/>
          <p:nvPr/>
        </p:nvSpPr>
        <p:spPr>
          <a:xfrm rot="2942309">
            <a:off x="2114926" y="4489159"/>
            <a:ext cx="609600" cy="2286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83232"/>
              </a:solidFill>
            </a:endParaRPr>
          </a:p>
        </p:txBody>
      </p:sp>
      <p:sp>
        <p:nvSpPr>
          <p:cNvPr id="12" name="TextBox 11">
            <a:extLst>
              <a:ext uri="{FF2B5EF4-FFF2-40B4-BE49-F238E27FC236}">
                <a16:creationId xmlns:a16="http://schemas.microsoft.com/office/drawing/2014/main" id="{07B52C24-7255-4422-9DB8-20DEDFB6CA33}"/>
              </a:ext>
            </a:extLst>
          </p:cNvPr>
          <p:cNvSpPr txBox="1"/>
          <p:nvPr/>
        </p:nvSpPr>
        <p:spPr>
          <a:xfrm>
            <a:off x="457200" y="6366654"/>
            <a:ext cx="6153608" cy="307777"/>
          </a:xfrm>
          <a:prstGeom prst="rect">
            <a:avLst/>
          </a:prstGeom>
          <a:noFill/>
        </p:spPr>
        <p:txBody>
          <a:bodyPr wrap="none" rtlCol="0">
            <a:spAutoFit/>
          </a:bodyPr>
          <a:lstStyle/>
          <a:p>
            <a:r>
              <a:rPr lang="en-US" sz="1400" b="1" dirty="0"/>
              <a:t>Source</a:t>
            </a:r>
            <a:r>
              <a:rPr lang="en-US" sz="1400" dirty="0"/>
              <a:t>:  Penn World Tables 10.0 data (</a:t>
            </a:r>
            <a:r>
              <a:rPr lang="en-US" sz="1400" dirty="0">
                <a:hlinkClick r:id="rId3"/>
              </a:rPr>
              <a:t>https://www.rug.nl/ggdc/productivity/pwt/</a:t>
            </a:r>
            <a:r>
              <a:rPr lang="en-US" sz="1400" dirty="0"/>
              <a:t>) </a:t>
            </a:r>
          </a:p>
        </p:txBody>
      </p:sp>
    </p:spTree>
    <p:extLst>
      <p:ext uri="{BB962C8B-B14F-4D97-AF65-F5344CB8AC3E}">
        <p14:creationId xmlns:p14="http://schemas.microsoft.com/office/powerpoint/2010/main" val="1214758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3C7224-F0FA-43A8-B63D-3FEB783AE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06" y="1515276"/>
            <a:ext cx="8141494" cy="48513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Empirical evidence – growth periods</a:t>
            </a:r>
          </a:p>
        </p:txBody>
      </p:sp>
      <p:sp>
        <p:nvSpPr>
          <p:cNvPr id="3" name="Content Placeholder 2"/>
          <p:cNvSpPr>
            <a:spLocks noGrp="1"/>
          </p:cNvSpPr>
          <p:nvPr>
            <p:ph sz="quarter" idx="1"/>
          </p:nvPr>
        </p:nvSpPr>
        <p:spPr/>
        <p:txBody>
          <a:bodyPr/>
          <a:lstStyle/>
          <a:p>
            <a:r>
              <a:rPr lang="en-US" dirty="0"/>
              <a:t>Year 0 = start of the high-growth period</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44</a:t>
            </a:fld>
            <a:r>
              <a:rPr lang="en-US"/>
              <a:t> ]</a:t>
            </a:r>
            <a:endParaRPr lang="en-US" dirty="0"/>
          </a:p>
        </p:txBody>
      </p:sp>
      <p:sp>
        <p:nvSpPr>
          <p:cNvPr id="8" name="TextBox 7">
            <a:extLst>
              <a:ext uri="{FF2B5EF4-FFF2-40B4-BE49-F238E27FC236}">
                <a16:creationId xmlns:a16="http://schemas.microsoft.com/office/drawing/2014/main" id="{ADC65506-368F-416F-90CA-592B0215B555}"/>
              </a:ext>
            </a:extLst>
          </p:cNvPr>
          <p:cNvSpPr txBox="1"/>
          <p:nvPr/>
        </p:nvSpPr>
        <p:spPr>
          <a:xfrm>
            <a:off x="457200" y="6366654"/>
            <a:ext cx="6153608" cy="307777"/>
          </a:xfrm>
          <a:prstGeom prst="rect">
            <a:avLst/>
          </a:prstGeom>
          <a:noFill/>
        </p:spPr>
        <p:txBody>
          <a:bodyPr wrap="none" rtlCol="0">
            <a:spAutoFit/>
          </a:bodyPr>
          <a:lstStyle/>
          <a:p>
            <a:r>
              <a:rPr lang="en-US" sz="1400" b="1" dirty="0"/>
              <a:t>Source</a:t>
            </a:r>
            <a:r>
              <a:rPr lang="en-US" sz="1400" dirty="0"/>
              <a:t>:  Penn World Tables 10.0 data (</a:t>
            </a:r>
            <a:r>
              <a:rPr lang="en-US" sz="1400" dirty="0">
                <a:hlinkClick r:id="rId3"/>
              </a:rPr>
              <a:t>https://www.rug.nl/ggdc/productivity/pwt/</a:t>
            </a:r>
            <a:r>
              <a:rPr lang="en-US" sz="1400" dirty="0"/>
              <a:t>) </a:t>
            </a:r>
          </a:p>
        </p:txBody>
      </p:sp>
    </p:spTree>
    <p:extLst>
      <p:ext uri="{BB962C8B-B14F-4D97-AF65-F5344CB8AC3E}">
        <p14:creationId xmlns:p14="http://schemas.microsoft.com/office/powerpoint/2010/main" val="4264946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DD007CA-8DB6-4437-BE40-FC7AF23C0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83813"/>
            <a:ext cx="8077200" cy="48711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Empirical evidence – investment rates</a:t>
            </a:r>
          </a:p>
        </p:txBody>
      </p:sp>
      <p:sp>
        <p:nvSpPr>
          <p:cNvPr id="3" name="Content Placeholder 2"/>
          <p:cNvSpPr>
            <a:spLocks noGrp="1"/>
          </p:cNvSpPr>
          <p:nvPr>
            <p:ph sz="quarter" idx="1"/>
          </p:nvPr>
        </p:nvSpPr>
        <p:spPr>
          <a:xfrm>
            <a:off x="457200" y="1066800"/>
            <a:ext cx="8229600" cy="3962400"/>
          </a:xfrm>
        </p:spPr>
        <p:txBody>
          <a:bodyPr/>
          <a:lstStyle/>
          <a:p>
            <a:r>
              <a:rPr lang="en-US" dirty="0"/>
              <a:t>Year 0 = start of the high-growth period</a:t>
            </a:r>
          </a:p>
          <a:p>
            <a:endParaRPr lang="en-US" dirty="0"/>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45</a:t>
            </a:fld>
            <a:r>
              <a:rPr lang="en-US"/>
              <a:t> ]</a:t>
            </a:r>
            <a:endParaRPr lang="en-US" dirty="0"/>
          </a:p>
        </p:txBody>
      </p:sp>
      <p:sp>
        <p:nvSpPr>
          <p:cNvPr id="8" name="TextBox 7">
            <a:extLst>
              <a:ext uri="{FF2B5EF4-FFF2-40B4-BE49-F238E27FC236}">
                <a16:creationId xmlns:a16="http://schemas.microsoft.com/office/drawing/2014/main" id="{69102D5A-7703-4CEE-A742-D8C258BBB122}"/>
              </a:ext>
            </a:extLst>
          </p:cNvPr>
          <p:cNvSpPr txBox="1"/>
          <p:nvPr/>
        </p:nvSpPr>
        <p:spPr>
          <a:xfrm>
            <a:off x="457200" y="6366654"/>
            <a:ext cx="6153608" cy="307777"/>
          </a:xfrm>
          <a:prstGeom prst="rect">
            <a:avLst/>
          </a:prstGeom>
          <a:noFill/>
        </p:spPr>
        <p:txBody>
          <a:bodyPr wrap="none" rtlCol="0">
            <a:spAutoFit/>
          </a:bodyPr>
          <a:lstStyle/>
          <a:p>
            <a:r>
              <a:rPr lang="en-US" sz="1400" b="1" dirty="0"/>
              <a:t>Source</a:t>
            </a:r>
            <a:r>
              <a:rPr lang="en-US" sz="1400" dirty="0"/>
              <a:t>:  Penn World Tables 10.0 data (</a:t>
            </a:r>
            <a:r>
              <a:rPr lang="en-US" sz="1400" dirty="0">
                <a:hlinkClick r:id="rId3"/>
              </a:rPr>
              <a:t>https://www.rug.nl/ggdc/productivity/pwt/</a:t>
            </a:r>
            <a:r>
              <a:rPr lang="en-US" sz="1400" dirty="0"/>
              <a:t>) </a:t>
            </a:r>
          </a:p>
        </p:txBody>
      </p:sp>
    </p:spTree>
    <p:extLst>
      <p:ext uri="{BB962C8B-B14F-4D97-AF65-F5344CB8AC3E}">
        <p14:creationId xmlns:p14="http://schemas.microsoft.com/office/powerpoint/2010/main" val="2937500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United States vs. China</a:t>
            </a:r>
          </a:p>
        </p:txBody>
      </p:sp>
      <p:sp>
        <p:nvSpPr>
          <p:cNvPr id="3" name="Content Placeholder 2"/>
          <p:cNvSpPr>
            <a:spLocks noGrp="1"/>
          </p:cNvSpPr>
          <p:nvPr>
            <p:ph sz="quarter" idx="1"/>
          </p:nvPr>
        </p:nvSpPr>
        <p:spPr/>
        <p:txBody>
          <a:bodyPr>
            <a:normAutofit lnSpcReduction="10000"/>
          </a:bodyPr>
          <a:lstStyle/>
          <a:p>
            <a:r>
              <a:rPr lang="en-US" dirty="0"/>
              <a:t>United States</a:t>
            </a:r>
          </a:p>
          <a:p>
            <a:pPr lvl="1"/>
            <a:r>
              <a:rPr lang="en-US" dirty="0"/>
              <a:t>GDP per capita grows roughly 2% per year.</a:t>
            </a:r>
          </a:p>
          <a:p>
            <a:pPr lvl="1"/>
            <a:r>
              <a:rPr lang="en-US" dirty="0"/>
              <a:t>This rate is about the same for more than a century.</a:t>
            </a:r>
          </a:p>
          <a:p>
            <a:pPr lvl="1"/>
            <a:r>
              <a:rPr lang="en-US" dirty="0"/>
              <a:t>Interpretation: U.S. is in a “</a:t>
            </a:r>
            <a:r>
              <a:rPr lang="en-US" dirty="0">
                <a:solidFill>
                  <a:srgbClr val="B83232"/>
                </a:solidFill>
              </a:rPr>
              <a:t>steady state</a:t>
            </a:r>
            <a:r>
              <a:rPr lang="en-US" dirty="0"/>
              <a:t>”, and the steady state moves over time (this is called </a:t>
            </a:r>
            <a:r>
              <a:rPr lang="en-US" dirty="0">
                <a:solidFill>
                  <a:srgbClr val="B83232"/>
                </a:solidFill>
              </a:rPr>
              <a:t>balanced growth path</a:t>
            </a:r>
            <a:r>
              <a:rPr lang="en-US" dirty="0"/>
              <a:t>).</a:t>
            </a:r>
          </a:p>
          <a:p>
            <a:pPr lvl="1"/>
            <a:r>
              <a:rPr lang="en-US" dirty="0"/>
              <a:t>Investment rates are roughly constant</a:t>
            </a:r>
          </a:p>
          <a:p>
            <a:r>
              <a:rPr lang="en-US" dirty="0"/>
              <a:t>China (and other growth miracles)</a:t>
            </a:r>
          </a:p>
          <a:p>
            <a:pPr lvl="1"/>
            <a:r>
              <a:rPr lang="en-US" dirty="0"/>
              <a:t>Growth at 8-10% for more than two decades.</a:t>
            </a:r>
          </a:p>
          <a:p>
            <a:pPr lvl="1"/>
            <a:r>
              <a:rPr lang="en-US" dirty="0"/>
              <a:t>China started below the steady state and is converging.</a:t>
            </a:r>
          </a:p>
          <a:p>
            <a:pPr lvl="1"/>
            <a:r>
              <a:rPr lang="en-US" dirty="0">
                <a:solidFill>
                  <a:srgbClr val="B83232"/>
                </a:solidFill>
              </a:rPr>
              <a:t>Will growth in China slow down?  Ultimately yes.</a:t>
            </a:r>
          </a:p>
          <a:p>
            <a:pPr lvl="1"/>
            <a:r>
              <a:rPr lang="en-US" dirty="0"/>
              <a:t>Think about Japan after WWII – it caught up with developed world and growth slowed to roughly the same rate as the rest of developed world.</a:t>
            </a:r>
          </a:p>
          <a:p>
            <a:pPr lvl="1"/>
            <a:endParaRPr lang="en-US" dirty="0"/>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46</a:t>
            </a:fld>
            <a:r>
              <a:rPr lang="en-US"/>
              <a:t> ]</a:t>
            </a:r>
            <a:endParaRPr lang="en-US" dirty="0"/>
          </a:p>
        </p:txBody>
      </p:sp>
    </p:spTree>
    <p:extLst>
      <p:ext uri="{BB962C8B-B14F-4D97-AF65-F5344CB8AC3E}">
        <p14:creationId xmlns:p14="http://schemas.microsoft.com/office/powerpoint/2010/main" val="243715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Capital-output ratio in the long-run</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en-US" dirty="0"/>
                  <a:t>Recall the steady state relationship </a:t>
                </a:r>
                <a14:m>
                  <m:oMath xmlns:m="http://schemas.openxmlformats.org/officeDocument/2006/math">
                    <m:r>
                      <a:rPr lang="en-US" i="1">
                        <a:latin typeface="Cambria Math"/>
                      </a:rPr>
                      <m:t>𝑠</m:t>
                    </m:r>
                    <m:sSup>
                      <m:sSupPr>
                        <m:ctrlPr>
                          <a:rPr lang="en-US" i="1">
                            <a:latin typeface="Cambria Math" panose="02040503050406030204" pitchFamily="18" charset="0"/>
                          </a:rPr>
                        </m:ctrlPr>
                      </m:sSupPr>
                      <m:e>
                        <m:r>
                          <a:rPr lang="en-US" i="1">
                            <a:latin typeface="Cambria Math"/>
                          </a:rPr>
                          <m:t>𝑌</m:t>
                        </m:r>
                      </m:e>
                      <m:sup>
                        <m:r>
                          <a:rPr lang="en-US" i="1">
                            <a:latin typeface="Cambria Math"/>
                          </a:rPr>
                          <m:t>∗</m:t>
                        </m:r>
                      </m:sup>
                    </m:sSup>
                    <m:r>
                      <a:rPr lang="en-US" i="1">
                        <a:latin typeface="Cambria Math"/>
                      </a:rPr>
                      <m:t>=</m:t>
                    </m:r>
                    <m:sSup>
                      <m:sSupPr>
                        <m:ctrlPr>
                          <a:rPr lang="en-US" i="1">
                            <a:latin typeface="Cambria Math" panose="02040503050406030204" pitchFamily="18" charset="0"/>
                          </a:rPr>
                        </m:ctrlPr>
                      </m:sSupPr>
                      <m:e>
                        <m:r>
                          <a:rPr lang="en-US" i="1">
                            <a:latin typeface="Cambria Math"/>
                            <a:sym typeface="Symbol"/>
                          </a:rPr>
                          <m:t></m:t>
                        </m:r>
                        <m:r>
                          <a:rPr lang="en-US" i="1">
                            <a:latin typeface="Cambria Math"/>
                          </a:rPr>
                          <m:t>𝐾</m:t>
                        </m:r>
                      </m:e>
                      <m:sup>
                        <m:r>
                          <a:rPr lang="en-US" i="1">
                            <a:latin typeface="Cambria Math"/>
                          </a:rPr>
                          <m:t>∗</m:t>
                        </m:r>
                      </m:sup>
                    </m:sSup>
                  </m:oMath>
                </a14:m>
                <a:endParaRPr lang="en-US" dirty="0"/>
              </a:p>
              <a:p>
                <a:r>
                  <a:rPr lang="en-US" dirty="0"/>
                  <a:t>Solow growth model has a prediction for the capital-output ratio</a:t>
                </a:r>
              </a:p>
              <a:p>
                <a:pPr marL="274320" lvl="1"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a:rPr>
                                <m:t>𝐾</m:t>
                              </m:r>
                            </m:e>
                            <m:sup>
                              <m:r>
                                <a:rPr lang="en-US" i="1">
                                  <a:latin typeface="Cambria Math"/>
                                </a:rPr>
                                <m:t>∗</m:t>
                              </m:r>
                            </m:sup>
                          </m:sSup>
                        </m:num>
                        <m:den>
                          <m:sSup>
                            <m:sSupPr>
                              <m:ctrlPr>
                                <a:rPr lang="en-US" i="1">
                                  <a:latin typeface="Cambria Math" panose="02040503050406030204" pitchFamily="18" charset="0"/>
                                </a:rPr>
                              </m:ctrlPr>
                            </m:sSupPr>
                            <m:e>
                              <m:r>
                                <a:rPr lang="en-US" i="1">
                                  <a:latin typeface="Cambria Math"/>
                                </a:rPr>
                                <m:t>𝑌</m:t>
                              </m:r>
                            </m:e>
                            <m:sup>
                              <m:r>
                                <a:rPr lang="en-US" i="1">
                                  <a:latin typeface="Cambria Math"/>
                                </a:rPr>
                                <m:t>∗</m:t>
                              </m:r>
                            </m:sup>
                          </m:sSup>
                        </m:den>
                      </m:f>
                      <m:r>
                        <a:rPr lang="en-US" i="1">
                          <a:latin typeface="Cambria Math"/>
                        </a:rPr>
                        <m:t>=</m:t>
                      </m:r>
                      <m:f>
                        <m:fPr>
                          <m:ctrlPr>
                            <a:rPr lang="en-US" i="1" smtClean="0">
                              <a:latin typeface="Cambria Math" panose="02040503050406030204" pitchFamily="18" charset="0"/>
                            </a:rPr>
                          </m:ctrlPr>
                        </m:fPr>
                        <m:num>
                          <m:r>
                            <a:rPr lang="en-US" i="1">
                              <a:latin typeface="Cambria Math"/>
                            </a:rPr>
                            <m:t>𝑠</m:t>
                          </m:r>
                        </m:num>
                        <m:den>
                          <m:r>
                            <a:rPr lang="en-US" i="1">
                              <a:latin typeface="Cambria Math"/>
                              <a:sym typeface="Symbol"/>
                            </a:rPr>
                            <m:t></m:t>
                          </m:r>
                        </m:den>
                      </m:f>
                    </m:oMath>
                  </m:oMathPara>
                </a14:m>
                <a:endParaRPr lang="en-US" dirty="0"/>
              </a:p>
              <a:p>
                <a:pPr lvl="1"/>
                <a:r>
                  <a:rPr lang="en-US" dirty="0"/>
                  <a:t>Countries with </a:t>
                </a:r>
                <a:r>
                  <a:rPr lang="en-US" dirty="0">
                    <a:solidFill>
                      <a:srgbClr val="B83232"/>
                    </a:solidFill>
                  </a:rPr>
                  <a:t>high saving rates </a:t>
                </a:r>
                <a:r>
                  <a:rPr lang="en-US" dirty="0"/>
                  <a:t>should have more capital relative to their output.</a:t>
                </a:r>
              </a:p>
              <a:p>
                <a:pPr lvl="1"/>
                <a:r>
                  <a:rPr lang="en-US" dirty="0"/>
                  <a:t>Why? They are willing to save more, which means that they are willing to </a:t>
                </a:r>
                <a:r>
                  <a:rPr lang="en-US" dirty="0">
                    <a:solidFill>
                      <a:srgbClr val="B83232"/>
                    </a:solidFill>
                  </a:rPr>
                  <a:t>accept a lower return on their investment</a:t>
                </a:r>
                <a:r>
                  <a:rPr lang="en-US" dirty="0"/>
                  <a:t>.</a:t>
                </a:r>
              </a:p>
              <a:p>
                <a:pPr lvl="1"/>
                <a:r>
                  <a:rPr lang="en-US" dirty="0"/>
                  <a:t>The last unit of capital they use will be less productive.</a:t>
                </a:r>
              </a:p>
              <a:p>
                <a:pPr lvl="1"/>
                <a:r>
                  <a:rPr lang="en-US" dirty="0">
                    <a:solidFill>
                      <a:srgbClr val="B83232"/>
                    </a:solidFill>
                  </a:rPr>
                  <a:t>Capital-output ratio will be higher</a:t>
                </a:r>
              </a:p>
              <a:p>
                <a:pPr lvl="2"/>
                <a:r>
                  <a:rPr lang="en-US" dirty="0">
                    <a:solidFill>
                      <a:srgbClr val="B83232"/>
                    </a:solidFill>
                  </a:rPr>
                  <a:t>Is it the case? TFP also matters… </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a:blip r:embed="rId2"/>
                <a:stretch>
                  <a:fillRect l="-772" t="-1222" r="-13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47</a:t>
            </a:fld>
            <a:r>
              <a:rPr lang="en-US"/>
              <a:t> ]</a:t>
            </a:r>
            <a:endParaRPr lang="en-US" dirty="0"/>
          </a:p>
        </p:txBody>
      </p:sp>
    </p:spTree>
    <p:extLst>
      <p:ext uri="{BB962C8B-B14F-4D97-AF65-F5344CB8AC3E}">
        <p14:creationId xmlns:p14="http://schemas.microsoft.com/office/powerpoint/2010/main" val="406318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sz="quarter" idx="1"/>
          </p:nvPr>
        </p:nvSpPr>
        <p:spPr/>
        <p:txBody>
          <a:bodyPr/>
          <a:lstStyle/>
          <a:p>
            <a:pPr marL="514350" indent="-514350">
              <a:buFont typeface="+mj-lt"/>
              <a:buAutoNum type="arabicPeriod"/>
            </a:pPr>
            <a:r>
              <a:rPr lang="en-US" dirty="0"/>
              <a:t>Empirical evidence</a:t>
            </a:r>
          </a:p>
          <a:p>
            <a:pPr marL="514350" indent="-514350">
              <a:buFont typeface="+mj-lt"/>
              <a:buAutoNum type="arabicPeriod"/>
            </a:pPr>
            <a:r>
              <a:rPr lang="en-US" dirty="0"/>
              <a:t>Setting up the Solow growth model</a:t>
            </a:r>
          </a:p>
          <a:p>
            <a:pPr marL="514350" indent="-514350">
              <a:buFont typeface="+mj-lt"/>
              <a:buAutoNum type="arabicPeriod"/>
            </a:pPr>
            <a:r>
              <a:rPr lang="en-US" dirty="0"/>
              <a:t>Saving, investment, and the real interest rate</a:t>
            </a:r>
          </a:p>
          <a:p>
            <a:pPr marL="514350" indent="-514350">
              <a:buFont typeface="+mj-lt"/>
              <a:buAutoNum type="arabicPeriod"/>
            </a:pPr>
            <a:r>
              <a:rPr lang="en-US" dirty="0"/>
              <a:t>Solving the Solow growth model</a:t>
            </a:r>
          </a:p>
          <a:p>
            <a:pPr marL="788670" lvl="1" indent="-514350">
              <a:buFont typeface="+mj-lt"/>
              <a:buAutoNum type="arabicPeriod"/>
            </a:pPr>
            <a:r>
              <a:rPr lang="en-US" dirty="0"/>
              <a:t>Transition dynamics</a:t>
            </a:r>
          </a:p>
          <a:p>
            <a:pPr marL="788670" lvl="1" indent="-514350">
              <a:buFont typeface="+mj-lt"/>
              <a:buAutoNum type="arabicPeriod"/>
            </a:pPr>
            <a:r>
              <a:rPr lang="en-US" dirty="0"/>
              <a:t>Steady state analysis, comparative statics</a:t>
            </a:r>
          </a:p>
          <a:p>
            <a:pPr marL="514350" indent="-514350">
              <a:buFont typeface="+mj-lt"/>
              <a:buAutoNum type="arabicPeriod"/>
            </a:pPr>
            <a:r>
              <a:rPr lang="en-US" dirty="0"/>
              <a:t>Predictions of the model and empirical evidence</a:t>
            </a:r>
          </a:p>
          <a:p>
            <a:pPr marL="514350" indent="-514350">
              <a:buFont typeface="+mj-lt"/>
              <a:buAutoNum type="arabicPeriod"/>
            </a:pPr>
            <a:r>
              <a:rPr lang="en-US" dirty="0">
                <a:solidFill>
                  <a:srgbClr val="B83232"/>
                </a:solidFill>
              </a:rPr>
              <a:t>Lessons and deficiencies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48</a:t>
            </a:fld>
            <a:r>
              <a:rPr lang="en-US"/>
              <a:t> ]</a:t>
            </a:r>
            <a:endParaRPr lang="en-US" dirty="0"/>
          </a:p>
        </p:txBody>
      </p:sp>
    </p:spTree>
    <p:extLst>
      <p:ext uri="{BB962C8B-B14F-4D97-AF65-F5344CB8AC3E}">
        <p14:creationId xmlns:p14="http://schemas.microsoft.com/office/powerpoint/2010/main" val="3880565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missing from our model?</a:t>
            </a:r>
          </a:p>
        </p:txBody>
      </p:sp>
      <p:sp>
        <p:nvSpPr>
          <p:cNvPr id="3" name="Content Placeholder 2"/>
          <p:cNvSpPr>
            <a:spLocks noGrp="1"/>
          </p:cNvSpPr>
          <p:nvPr>
            <p:ph sz="quarter" idx="1"/>
          </p:nvPr>
        </p:nvSpPr>
        <p:spPr/>
        <p:txBody>
          <a:bodyPr>
            <a:normAutofit fontScale="92500" lnSpcReduction="20000"/>
          </a:bodyPr>
          <a:lstStyle/>
          <a:p>
            <a:r>
              <a:rPr lang="en-US" dirty="0">
                <a:solidFill>
                  <a:srgbClr val="B83232"/>
                </a:solidFill>
              </a:rPr>
              <a:t>Prices</a:t>
            </a:r>
            <a:r>
              <a:rPr lang="en-US" dirty="0"/>
              <a:t> (wage, rental rate) can be reintroduced easily</a:t>
            </a:r>
          </a:p>
          <a:p>
            <a:pPr lvl="1"/>
            <a:r>
              <a:rPr lang="en-US" dirty="0"/>
              <a:t>The profit maximizing firm will have the same first-order conditions as in the model of production.</a:t>
            </a:r>
          </a:p>
          <a:p>
            <a:endParaRPr lang="en-US" dirty="0"/>
          </a:p>
          <a:p>
            <a:r>
              <a:rPr lang="en-US" dirty="0"/>
              <a:t>Household decision</a:t>
            </a:r>
          </a:p>
          <a:p>
            <a:pPr lvl="1"/>
            <a:r>
              <a:rPr lang="en-US" b="1" dirty="0">
                <a:solidFill>
                  <a:srgbClr val="B83232"/>
                </a:solidFill>
              </a:rPr>
              <a:t>What determines the saving rate?</a:t>
            </a:r>
          </a:p>
          <a:p>
            <a:pPr lvl="1"/>
            <a:r>
              <a:rPr lang="en-US" dirty="0"/>
              <a:t>We would need to introduce a utility-maximizing household.</a:t>
            </a:r>
          </a:p>
          <a:p>
            <a:pPr lvl="2"/>
            <a:r>
              <a:rPr lang="en-US" dirty="0"/>
              <a:t>Consumption/saving and work decisions are fundamental in macro.</a:t>
            </a:r>
          </a:p>
          <a:p>
            <a:pPr lvl="1"/>
            <a:r>
              <a:rPr lang="en-US" dirty="0">
                <a:solidFill>
                  <a:srgbClr val="B83232"/>
                </a:solidFill>
              </a:rPr>
              <a:t>Household trades off consumption today for consumption in the future, depending on the real rate of interest.</a:t>
            </a:r>
          </a:p>
          <a:p>
            <a:pPr lvl="1"/>
            <a:r>
              <a:rPr lang="en-US" dirty="0"/>
              <a:t>This complicates the model pretty significantly.</a:t>
            </a:r>
          </a:p>
          <a:p>
            <a:pPr marL="274320" lvl="1" indent="0">
              <a:buNone/>
            </a:pPr>
            <a:endParaRPr lang="en-US" dirty="0"/>
          </a:p>
          <a:p>
            <a:r>
              <a:rPr lang="en-US" dirty="0">
                <a:solidFill>
                  <a:srgbClr val="B83232"/>
                </a:solidFill>
              </a:rPr>
              <a:t>Total factor productivity </a:t>
            </a:r>
            <a:r>
              <a:rPr lang="en-US" dirty="0"/>
              <a:t>still unexplained</a:t>
            </a:r>
          </a:p>
          <a:p>
            <a:pPr lvl="1"/>
            <a:r>
              <a:rPr lang="en-US" dirty="0"/>
              <a:t>Steady state still depends on </a:t>
            </a:r>
            <a:r>
              <a:rPr lang="en-US" i="1" dirty="0"/>
              <a:t>A</a:t>
            </a:r>
            <a:r>
              <a:rPr lang="en-US" dirty="0"/>
              <a:t>, which was our “measure of ignorance”. What happens when we increase </a:t>
            </a:r>
            <a:r>
              <a:rPr lang="en-US" i="1" dirty="0"/>
              <a:t>A</a:t>
            </a:r>
            <a:r>
              <a:rPr lang="en-US" dirty="0"/>
              <a:t>?</a:t>
            </a:r>
          </a:p>
          <a:p>
            <a:pPr lvl="1"/>
            <a:endParaRPr lang="en-US" dirty="0"/>
          </a:p>
          <a:p>
            <a:endParaRPr lang="en-US" dirty="0"/>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49</a:t>
            </a:fld>
            <a:r>
              <a:rPr lang="en-US"/>
              <a:t> ]</a:t>
            </a:r>
            <a:endParaRPr lang="en-US" dirty="0"/>
          </a:p>
        </p:txBody>
      </p:sp>
    </p:spTree>
    <p:extLst>
      <p:ext uri="{BB962C8B-B14F-4D97-AF65-F5344CB8AC3E}">
        <p14:creationId xmlns:p14="http://schemas.microsoft.com/office/powerpoint/2010/main" val="150348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A scatterplot graph with per capita GDP, 1960 in 2011 dollars ranging from 0 to 20,000 on the x axis and per capita GDP growth from 1960 to 2017 ranging from negative 2 percent to 7 percent on the y axis. 59 points are shown in the form of countries. The trend shows most countries have a lower per capita GDP, but a higher Per capita GDP growth. Source: Penn World Tables, Version 9.1.">
            <a:extLst>
              <a:ext uri="{FF2B5EF4-FFF2-40B4-BE49-F238E27FC236}">
                <a16:creationId xmlns:a16="http://schemas.microsoft.com/office/drawing/2014/main" id="{391B3B30-30CA-4C6A-9939-7C8D59088BA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872"/>
          <a:stretch/>
        </p:blipFill>
        <p:spPr bwMode="auto">
          <a:xfrm>
            <a:off x="152400" y="2282441"/>
            <a:ext cx="5529123" cy="358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A cross-country comparison – ex ante</a:t>
            </a:r>
          </a:p>
        </p:txBody>
      </p:sp>
      <p:sp>
        <p:nvSpPr>
          <p:cNvPr id="3" name="Content Placeholder 2"/>
          <p:cNvSpPr>
            <a:spLocks noGrp="1"/>
          </p:cNvSpPr>
          <p:nvPr>
            <p:ph sz="quarter" idx="1"/>
          </p:nvPr>
        </p:nvSpPr>
        <p:spPr/>
        <p:txBody>
          <a:bodyPr>
            <a:normAutofit/>
          </a:bodyPr>
          <a:lstStyle/>
          <a:p>
            <a:r>
              <a:rPr lang="en-US" sz="2400" dirty="0"/>
              <a:t>What about the role of initial conditions? Do countries that start poor catch up? Is there </a:t>
            </a:r>
            <a:r>
              <a:rPr lang="en-US" sz="2400" b="1" dirty="0">
                <a:solidFill>
                  <a:srgbClr val="B83232"/>
                </a:solidFill>
              </a:rPr>
              <a:t>convergence</a:t>
            </a:r>
            <a:r>
              <a:rPr lang="en-US" sz="2400" dirty="0"/>
              <a:t>?</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5</a:t>
            </a:fld>
            <a:r>
              <a:rPr lang="en-US"/>
              <a:t> ]</a:t>
            </a:r>
            <a:endParaRPr lang="en-US" dirty="0"/>
          </a:p>
        </p:txBody>
      </p:sp>
      <p:sp>
        <p:nvSpPr>
          <p:cNvPr id="9" name="TextBox 8"/>
          <p:cNvSpPr txBox="1"/>
          <p:nvPr/>
        </p:nvSpPr>
        <p:spPr>
          <a:xfrm>
            <a:off x="5600436" y="2443877"/>
            <a:ext cx="3086364" cy="2862322"/>
          </a:xfrm>
          <a:prstGeom prst="rect">
            <a:avLst/>
          </a:prstGeom>
          <a:noFill/>
        </p:spPr>
        <p:txBody>
          <a:bodyPr wrap="square" rtlCol="0">
            <a:spAutoFit/>
          </a:bodyPr>
          <a:lstStyle/>
          <a:p>
            <a:pPr marL="342900" indent="-342900">
              <a:buAutoNum type="arabicPeriod"/>
            </a:pPr>
            <a:r>
              <a:rPr lang="en-US" dirty="0"/>
              <a:t>Countries that started rich in 1960 grew at stable rates around 2%. </a:t>
            </a:r>
          </a:p>
          <a:p>
            <a:pPr marL="342900" indent="-342900">
              <a:buAutoNum type="arabicPeriod"/>
            </a:pPr>
            <a:r>
              <a:rPr lang="en-US" dirty="0"/>
              <a:t>Growth rates of countries that started poor were all over the place.</a:t>
            </a:r>
          </a:p>
          <a:p>
            <a:pPr marL="342900" indent="-342900">
              <a:buAutoNum type="arabicPeriod"/>
            </a:pPr>
            <a:r>
              <a:rPr lang="en-US" b="1" dirty="0">
                <a:solidFill>
                  <a:srgbClr val="B83232"/>
                </a:solidFill>
              </a:rPr>
              <a:t>Growth miracles and growth disasters.</a:t>
            </a:r>
          </a:p>
          <a:p>
            <a:pPr marL="342900" indent="-342900">
              <a:buAutoNum type="arabicPeriod"/>
            </a:pPr>
            <a:r>
              <a:rPr lang="en-US" b="1" dirty="0">
                <a:solidFill>
                  <a:srgbClr val="B83232"/>
                </a:solidFill>
              </a:rPr>
              <a:t>No convergence ?</a:t>
            </a:r>
          </a:p>
          <a:p>
            <a:endParaRPr lang="en-US" dirty="0"/>
          </a:p>
        </p:txBody>
      </p:sp>
      <p:sp>
        <p:nvSpPr>
          <p:cNvPr id="13" name="Right Arrow 12"/>
          <p:cNvSpPr/>
          <p:nvPr/>
        </p:nvSpPr>
        <p:spPr>
          <a:xfrm rot="12066945">
            <a:off x="5601514" y="5790553"/>
            <a:ext cx="476253" cy="3048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5400000">
            <a:off x="142874" y="1743073"/>
            <a:ext cx="476253" cy="3048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402275" y="2836545"/>
            <a:ext cx="1685077" cy="369332"/>
          </a:xfrm>
          <a:prstGeom prst="rect">
            <a:avLst/>
          </a:prstGeom>
          <a:noFill/>
        </p:spPr>
        <p:txBody>
          <a:bodyPr wrap="none" rtlCol="0">
            <a:spAutoFit/>
          </a:bodyPr>
          <a:lstStyle/>
          <a:p>
            <a:r>
              <a:rPr lang="en-US" dirty="0">
                <a:solidFill>
                  <a:srgbClr val="B83232"/>
                </a:solidFill>
              </a:rPr>
              <a:t>growth miracles</a:t>
            </a:r>
          </a:p>
        </p:txBody>
      </p:sp>
      <p:sp>
        <p:nvSpPr>
          <p:cNvPr id="16" name="TextBox 15"/>
          <p:cNvSpPr txBox="1"/>
          <p:nvPr/>
        </p:nvSpPr>
        <p:spPr>
          <a:xfrm>
            <a:off x="2362200" y="4888468"/>
            <a:ext cx="1725152" cy="369332"/>
          </a:xfrm>
          <a:prstGeom prst="rect">
            <a:avLst/>
          </a:prstGeom>
          <a:noFill/>
        </p:spPr>
        <p:txBody>
          <a:bodyPr wrap="none" rtlCol="0">
            <a:spAutoFit/>
          </a:bodyPr>
          <a:lstStyle/>
          <a:p>
            <a:r>
              <a:rPr lang="en-US" dirty="0">
                <a:solidFill>
                  <a:srgbClr val="B83232"/>
                </a:solidFill>
              </a:rPr>
              <a:t>growth disasters</a:t>
            </a:r>
          </a:p>
        </p:txBody>
      </p:sp>
      <p:sp>
        <p:nvSpPr>
          <p:cNvPr id="17" name="TextBox 16"/>
          <p:cNvSpPr txBox="1"/>
          <p:nvPr/>
        </p:nvSpPr>
        <p:spPr>
          <a:xfrm>
            <a:off x="381000" y="6400800"/>
            <a:ext cx="2706125" cy="307777"/>
          </a:xfrm>
          <a:prstGeom prst="rect">
            <a:avLst/>
          </a:prstGeom>
          <a:noFill/>
        </p:spPr>
        <p:txBody>
          <a:bodyPr wrap="none" rtlCol="0">
            <a:spAutoFit/>
          </a:bodyPr>
          <a:lstStyle/>
          <a:p>
            <a:r>
              <a:rPr lang="en-US" sz="1400" b="1" dirty="0"/>
              <a:t>Source</a:t>
            </a:r>
            <a:r>
              <a:rPr lang="en-US" sz="1400" dirty="0"/>
              <a:t>: Jones – Macroeconomics </a:t>
            </a:r>
          </a:p>
        </p:txBody>
      </p:sp>
    </p:spTree>
    <p:extLst>
      <p:ext uri="{BB962C8B-B14F-4D97-AF65-F5344CB8AC3E}">
        <p14:creationId xmlns:p14="http://schemas.microsoft.com/office/powerpoint/2010/main" val="255867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have we learned?</a:t>
            </a:r>
          </a:p>
        </p:txBody>
      </p:sp>
      <p:sp>
        <p:nvSpPr>
          <p:cNvPr id="3" name="Content Placeholder 2"/>
          <p:cNvSpPr>
            <a:spLocks noGrp="1"/>
          </p:cNvSpPr>
          <p:nvPr>
            <p:ph sz="quarter" idx="1"/>
          </p:nvPr>
        </p:nvSpPr>
        <p:spPr/>
        <p:txBody>
          <a:bodyPr>
            <a:normAutofit/>
          </a:bodyPr>
          <a:lstStyle/>
          <a:p>
            <a:r>
              <a:rPr lang="en-US" dirty="0"/>
              <a:t>In the long run, a country’s GDP per capita depends on the fraction of </a:t>
            </a:r>
            <a:r>
              <a:rPr lang="en-US" dirty="0">
                <a:solidFill>
                  <a:srgbClr val="B83232"/>
                </a:solidFill>
              </a:rPr>
              <a:t>output invested for the future</a:t>
            </a:r>
            <a:r>
              <a:rPr lang="en-US" dirty="0"/>
              <a:t>.</a:t>
            </a:r>
          </a:p>
          <a:p>
            <a:r>
              <a:rPr lang="en-US" dirty="0"/>
              <a:t>Transition dynamics</a:t>
            </a:r>
          </a:p>
          <a:p>
            <a:pPr lvl="1"/>
            <a:r>
              <a:rPr lang="en-US" dirty="0"/>
              <a:t>Poor countries should </a:t>
            </a:r>
            <a:r>
              <a:rPr lang="en-US" dirty="0">
                <a:solidFill>
                  <a:srgbClr val="B83232"/>
                </a:solidFill>
              </a:rPr>
              <a:t>catch up fast</a:t>
            </a:r>
            <a:r>
              <a:rPr lang="en-US" dirty="0"/>
              <a:t>.</a:t>
            </a:r>
          </a:p>
          <a:p>
            <a:pPr lvl="1"/>
            <a:r>
              <a:rPr lang="en-US" dirty="0"/>
              <a:t>Growth rates slow down as GDP per capita approaches that of developed countries.</a:t>
            </a:r>
          </a:p>
          <a:p>
            <a:r>
              <a:rPr lang="en-US" dirty="0"/>
              <a:t>Capital accumulation alone does not lead to long-run growth.</a:t>
            </a:r>
          </a:p>
          <a:p>
            <a:pPr lvl="1"/>
            <a:r>
              <a:rPr lang="en-US" dirty="0"/>
              <a:t>Other mechanisms must be at work.</a:t>
            </a:r>
          </a:p>
          <a:p>
            <a:endParaRPr lang="en-US" dirty="0">
              <a:solidFill>
                <a:srgbClr val="B83232"/>
              </a:solidFill>
            </a:endParaRPr>
          </a:p>
          <a:p>
            <a:r>
              <a:rPr lang="en-US" dirty="0">
                <a:solidFill>
                  <a:srgbClr val="B83232"/>
                </a:solidFill>
              </a:rPr>
              <a:t>Going further: Chapter 5, Jones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50</a:t>
            </a:fld>
            <a:r>
              <a:rPr lang="en-US"/>
              <a:t> ]</a:t>
            </a:r>
            <a:endParaRPr lang="en-US" dirty="0"/>
          </a:p>
        </p:txBody>
      </p:sp>
    </p:spTree>
    <p:extLst>
      <p:ext uri="{BB962C8B-B14F-4D97-AF65-F5344CB8AC3E}">
        <p14:creationId xmlns:p14="http://schemas.microsoft.com/office/powerpoint/2010/main" val="256845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3490A-5126-AA05-6D5C-BB65C8B95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C87D0-A529-5E52-0A62-FF7F9A8FA90D}"/>
              </a:ext>
            </a:extLst>
          </p:cNvPr>
          <p:cNvSpPr>
            <a:spLocks noGrp="1"/>
          </p:cNvSpPr>
          <p:nvPr>
            <p:ph type="ctrTitle"/>
          </p:nvPr>
        </p:nvSpPr>
        <p:spPr/>
        <p:txBody>
          <a:bodyPr>
            <a:normAutofit fontScale="90000"/>
          </a:bodyPr>
          <a:lstStyle/>
          <a:p>
            <a:br>
              <a:rPr lang="en-US" dirty="0"/>
            </a:br>
            <a:r>
              <a:rPr lang="en-US" dirty="0"/>
              <a:t>Intermediate Macroeconomics</a:t>
            </a:r>
            <a:br>
              <a:rPr lang="en-US" dirty="0"/>
            </a:br>
            <a:br>
              <a:rPr lang="en-US" sz="1600" dirty="0"/>
            </a:br>
            <a:r>
              <a:rPr lang="fr-FR" sz="1800" dirty="0"/>
              <a:t>Axelle FERRIERE</a:t>
            </a:r>
            <a:r>
              <a:rPr lang="cs-CZ" sz="1800" dirty="0"/>
              <a:t>, </a:t>
            </a:r>
            <a:r>
              <a:rPr lang="cs-CZ" sz="1800" dirty="0" err="1"/>
              <a:t>Sciences</a:t>
            </a:r>
            <a:r>
              <a:rPr lang="cs-CZ" sz="1800" dirty="0"/>
              <a:t> Po, </a:t>
            </a:r>
            <a:r>
              <a:rPr lang="fr-FR" sz="1800" dirty="0"/>
              <a:t>Spring 2025</a:t>
            </a:r>
            <a:endParaRPr lang="en-US" sz="1800" dirty="0"/>
          </a:p>
        </p:txBody>
      </p:sp>
      <p:sp>
        <p:nvSpPr>
          <p:cNvPr id="3" name="Subtitle 2">
            <a:extLst>
              <a:ext uri="{FF2B5EF4-FFF2-40B4-BE49-F238E27FC236}">
                <a16:creationId xmlns:a16="http://schemas.microsoft.com/office/drawing/2014/main" id="{1AED0C3F-107C-9660-EA67-BE9038262B04}"/>
              </a:ext>
            </a:extLst>
          </p:cNvPr>
          <p:cNvSpPr>
            <a:spLocks noGrp="1"/>
          </p:cNvSpPr>
          <p:nvPr>
            <p:ph type="subTitle" idx="1"/>
          </p:nvPr>
        </p:nvSpPr>
        <p:spPr/>
        <p:txBody>
          <a:bodyPr>
            <a:normAutofit/>
          </a:bodyPr>
          <a:lstStyle/>
          <a:p>
            <a:r>
              <a:rPr lang="en-US" dirty="0"/>
              <a:t>Ch. 4</a:t>
            </a:r>
          </a:p>
          <a:p>
            <a:r>
              <a:rPr lang="en-US" b="1" dirty="0"/>
              <a:t>The Solow growth model</a:t>
            </a:r>
          </a:p>
        </p:txBody>
      </p:sp>
    </p:spTree>
    <p:extLst>
      <p:ext uri="{BB962C8B-B14F-4D97-AF65-F5344CB8AC3E}">
        <p14:creationId xmlns:p14="http://schemas.microsoft.com/office/powerpoint/2010/main" val="2894847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14328-3CE7-135B-40DF-6D9906FD44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5B131-B6BD-F4FF-C360-5DA04443F384}"/>
              </a:ext>
            </a:extLst>
          </p:cNvPr>
          <p:cNvSpPr>
            <a:spLocks noGrp="1"/>
          </p:cNvSpPr>
          <p:nvPr>
            <p:ph type="title"/>
          </p:nvPr>
        </p:nvSpPr>
        <p:spPr/>
        <p:txBody>
          <a:bodyPr>
            <a:normAutofit/>
          </a:bodyPr>
          <a:lstStyle/>
          <a:p>
            <a:r>
              <a:rPr lang="en-US" dirty="0"/>
              <a:t>Summary (1/5): </a:t>
            </a:r>
            <a:r>
              <a:rPr lang="en-US" dirty="0">
                <a:solidFill>
                  <a:srgbClr val="B83232"/>
                </a:solidFill>
              </a:rPr>
              <a:t>Model description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F79E12-D31D-BE27-EF01-05602138B22B}"/>
                  </a:ext>
                </a:extLst>
              </p:cNvPr>
              <p:cNvSpPr>
                <a:spLocks noGrp="1"/>
              </p:cNvSpPr>
              <p:nvPr>
                <p:ph sz="quarter" idx="1"/>
              </p:nvPr>
            </p:nvSpPr>
            <p:spPr>
              <a:xfrm>
                <a:off x="457200" y="1066800"/>
                <a:ext cx="3962400" cy="5181600"/>
              </a:xfrm>
            </p:spPr>
            <p:txBody>
              <a:bodyPr>
                <a:normAutofit/>
              </a:bodyPr>
              <a:lstStyle/>
              <a:p>
                <a:r>
                  <a:rPr lang="en-US" dirty="0"/>
                  <a:t>Variables</a:t>
                </a:r>
              </a:p>
              <a:p>
                <a:pPr lvl="1"/>
                <a:r>
                  <a:rPr lang="en-US" dirty="0"/>
                  <a:t>Capital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oMath>
                </a14:m>
                <a:endParaRPr lang="en-US" dirty="0"/>
              </a:p>
              <a:p>
                <a:pPr lvl="1"/>
                <a:r>
                  <a:rPr lang="en-US" dirty="0"/>
                  <a:t>Labor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𝐿</m:t>
                        </m:r>
                      </m:e>
                      <m:sub>
                        <m:r>
                          <a:rPr lang="en-US" i="1">
                            <a:solidFill>
                              <a:srgbClr val="B83232"/>
                            </a:solidFill>
                            <a:latin typeface="Cambria Math"/>
                          </a:rPr>
                          <m:t>𝑡</m:t>
                        </m:r>
                      </m:sub>
                    </m:sSub>
                  </m:oMath>
                </a14:m>
                <a:endParaRPr lang="en-US" dirty="0"/>
              </a:p>
              <a:p>
                <a:pPr lvl="1"/>
                <a:r>
                  <a:rPr lang="en-US" dirty="0"/>
                  <a:t>Output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oMath>
                </a14:m>
                <a:endParaRPr lang="en-US" dirty="0"/>
              </a:p>
              <a:p>
                <a:pPr lvl="1"/>
                <a:r>
                  <a:rPr lang="en-US" dirty="0"/>
                  <a:t>Consumption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𝐶</m:t>
                        </m:r>
                      </m:e>
                      <m:sub>
                        <m:r>
                          <a:rPr lang="en-US" i="1">
                            <a:solidFill>
                              <a:srgbClr val="B83232"/>
                            </a:solidFill>
                            <a:latin typeface="Cambria Math"/>
                          </a:rPr>
                          <m:t>𝑡</m:t>
                        </m:r>
                      </m:sub>
                    </m:sSub>
                  </m:oMath>
                </a14:m>
                <a:endParaRPr lang="en-US" dirty="0"/>
              </a:p>
              <a:p>
                <a:pPr lvl="1"/>
                <a:r>
                  <a:rPr lang="en-US" dirty="0"/>
                  <a:t>Investment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𝐼</m:t>
                        </m:r>
                      </m:e>
                      <m:sub>
                        <m:r>
                          <a:rPr lang="en-US" i="1">
                            <a:solidFill>
                              <a:srgbClr val="B83232"/>
                            </a:solidFill>
                            <a:latin typeface="Cambria Math"/>
                          </a:rPr>
                          <m:t>𝑡</m:t>
                        </m:r>
                      </m:sub>
                    </m:sSub>
                  </m:oMath>
                </a14:m>
                <a:endParaRPr lang="en-US" dirty="0"/>
              </a:p>
              <a:p>
                <a:r>
                  <a:rPr lang="en-US" dirty="0"/>
                  <a:t>Parameters</a:t>
                </a:r>
              </a:p>
              <a:p>
                <a:pPr lvl="1"/>
                <a:r>
                  <a:rPr lang="en-US" dirty="0"/>
                  <a:t>Depreciation rate </a:t>
                </a:r>
                <a14:m>
                  <m:oMath xmlns:m="http://schemas.openxmlformats.org/officeDocument/2006/math">
                    <m:r>
                      <a:rPr lang="en-US" i="1">
                        <a:solidFill>
                          <a:srgbClr val="B83232"/>
                        </a:solidFill>
                        <a:latin typeface="Cambria Math"/>
                        <a:sym typeface="Symbol"/>
                      </a:rPr>
                      <m:t></m:t>
                    </m:r>
                  </m:oMath>
                </a14:m>
                <a:r>
                  <a:rPr lang="en-US" dirty="0"/>
                  <a:t>  (0.1)</a:t>
                </a:r>
              </a:p>
              <a:p>
                <a:pPr lvl="1"/>
                <a:r>
                  <a:rPr lang="en-US" dirty="0"/>
                  <a:t>Savings rate </a:t>
                </a:r>
                <a14:m>
                  <m:oMath xmlns:m="http://schemas.openxmlformats.org/officeDocument/2006/math">
                    <m:r>
                      <a:rPr lang="en-US" i="1">
                        <a:solidFill>
                          <a:srgbClr val="B83232"/>
                        </a:solidFill>
                        <a:latin typeface="Cambria Math"/>
                      </a:rPr>
                      <m:t>𝑠</m:t>
                    </m:r>
                  </m:oMath>
                </a14:m>
                <a:r>
                  <a:rPr lang="en-US" dirty="0"/>
                  <a:t>      (0.2-0.5)</a:t>
                </a:r>
              </a:p>
              <a:p>
                <a:pPr lvl="1"/>
                <a:r>
                  <a:rPr lang="en-US" dirty="0"/>
                  <a:t>Size of labor force </a:t>
                </a:r>
                <a14:m>
                  <m:oMath xmlns:m="http://schemas.openxmlformats.org/officeDocument/2006/math">
                    <m:acc>
                      <m:accPr>
                        <m:chr m:val="̅"/>
                        <m:ctrlPr>
                          <a:rPr lang="en-US" i="1">
                            <a:solidFill>
                              <a:srgbClr val="B83232"/>
                            </a:solidFill>
                            <a:latin typeface="Cambria Math" panose="02040503050406030204" pitchFamily="18" charset="0"/>
                          </a:rPr>
                        </m:ctrlPr>
                      </m:accPr>
                      <m:e>
                        <m:r>
                          <a:rPr lang="en-US" i="1">
                            <a:solidFill>
                              <a:srgbClr val="B83232"/>
                            </a:solidFill>
                            <a:latin typeface="Cambria Math"/>
                          </a:rPr>
                          <m:t>𝐿</m:t>
                        </m:r>
                      </m:e>
                    </m:acc>
                  </m:oMath>
                </a14:m>
                <a:endParaRPr lang="en-US" dirty="0"/>
              </a:p>
              <a:p>
                <a:pPr lvl="1"/>
                <a:r>
                  <a:rPr lang="en-US" dirty="0"/>
                  <a:t>Total factor productivity </a:t>
                </a:r>
                <a14:m>
                  <m:oMath xmlns:m="http://schemas.openxmlformats.org/officeDocument/2006/math">
                    <m:r>
                      <a:rPr lang="en-US" i="1">
                        <a:solidFill>
                          <a:srgbClr val="B83232"/>
                        </a:solidFill>
                        <a:latin typeface="Cambria Math"/>
                      </a:rPr>
                      <m:t>𝐴</m:t>
                    </m:r>
                  </m:oMath>
                </a14:m>
                <a:endParaRPr lang="en-US" dirty="0"/>
              </a:p>
              <a:p>
                <a:pPr lvl="1"/>
                <a:r>
                  <a:rPr lang="en-US" dirty="0"/>
                  <a:t>Initial amount of capital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b="0" i="1" smtClean="0">
                            <a:solidFill>
                              <a:srgbClr val="B83232"/>
                            </a:solidFill>
                            <a:latin typeface="Cambria Math"/>
                          </a:rPr>
                          <m:t>0</m:t>
                        </m:r>
                      </m:sub>
                    </m:sSub>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066800"/>
                <a:ext cx="3962400" cy="5181600"/>
              </a:xfrm>
              <a:blipFill rotWithShape="1">
                <a:blip r:embed="rId2"/>
                <a:stretch>
                  <a:fillRect l="-1231" t="-1059" b="-94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161986E-59EA-845F-496C-8E03FEBD9250}"/>
              </a:ext>
            </a:extLst>
          </p:cNvPr>
          <p:cNvSpPr>
            <a:spLocks noGrp="1"/>
          </p:cNvSpPr>
          <p:nvPr>
            <p:ph type="sldNum" sz="quarter" idx="12"/>
          </p:nvPr>
        </p:nvSpPr>
        <p:spPr/>
        <p:txBody>
          <a:bodyPr/>
          <a:lstStyle/>
          <a:p>
            <a:r>
              <a:rPr lang="en-US"/>
              <a:t>[ </a:t>
            </a:r>
            <a:fld id="{20935799-1D9E-4510-B317-BE6250590C04}" type="slidenum">
              <a:rPr lang="en-US" smtClean="0"/>
              <a:pPr/>
              <a:t>52</a:t>
            </a:fld>
            <a:r>
              <a:rPr lang="en-US"/>
              <a:t> ]</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85F8A48-9FBD-0573-6973-036693784709}"/>
                  </a:ext>
                </a:extLst>
              </p:cNvPr>
              <p:cNvSpPr txBox="1">
                <a:spLocks/>
              </p:cNvSpPr>
              <p:nvPr/>
            </p:nvSpPr>
            <p:spPr>
              <a:xfrm>
                <a:off x="4724400" y="1066800"/>
                <a:ext cx="3962400" cy="51816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Equations</a:t>
                </a:r>
              </a:p>
              <a:p>
                <a:pPr lvl="1"/>
                <a:r>
                  <a:rPr lang="en-US" dirty="0"/>
                  <a:t>Technology: </a:t>
                </a:r>
                <a:endParaRPr lang="en-US" i="1" dirty="0">
                  <a:solidFill>
                    <a:srgbClr val="B83232"/>
                  </a:solidFill>
                  <a:latin typeface="Cambria Math"/>
                </a:endParaRPr>
              </a:p>
              <a:p>
                <a:pPr marL="274320" lvl="1" indent="0">
                  <a:buNone/>
                </a:pPr>
                <a14:m>
                  <m:oMathPara xmlns:m="http://schemas.openxmlformats.org/officeDocument/2006/math">
                    <m:oMathParaPr>
                      <m:jc m:val="center"/>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r>
                        <a:rPr lang="en-US" b="0" i="1" smtClean="0">
                          <a:solidFill>
                            <a:srgbClr val="B83232"/>
                          </a:solidFill>
                          <a:latin typeface="Cambria Math"/>
                        </a:rPr>
                        <m:t>𝐴</m:t>
                      </m:r>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𝐾</m:t>
                          </m:r>
                        </m:e>
                        <m:sub>
                          <m:r>
                            <a:rPr lang="en-US" i="1">
                              <a:solidFill>
                                <a:srgbClr val="B83232"/>
                              </a:solidFill>
                              <a:latin typeface="Cambria Math"/>
                            </a:rPr>
                            <m:t>𝑡</m:t>
                          </m:r>
                        </m:sub>
                        <m:sup>
                          <m:r>
                            <a:rPr lang="en-US" i="1" smtClean="0">
                              <a:solidFill>
                                <a:srgbClr val="B83232"/>
                              </a:solidFill>
                              <a:latin typeface="Cambria Math"/>
                              <a:ea typeface="Cambria Math"/>
                            </a:rPr>
                            <m:t>𝛼</m:t>
                          </m:r>
                        </m:sup>
                      </m:sSubSup>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𝐿</m:t>
                          </m:r>
                        </m:e>
                        <m:sub>
                          <m:r>
                            <a:rPr lang="en-US" i="1">
                              <a:solidFill>
                                <a:srgbClr val="B83232"/>
                              </a:solidFill>
                              <a:latin typeface="Cambria Math"/>
                            </a:rPr>
                            <m:t>𝑡</m:t>
                          </m:r>
                        </m:sub>
                        <m:sup>
                          <m:r>
                            <a:rPr lang="en-US" b="0" i="1" smtClean="0">
                              <a:solidFill>
                                <a:srgbClr val="B83232"/>
                              </a:solidFill>
                              <a:latin typeface="Cambria Math"/>
                            </a:rPr>
                            <m:t>1−</m:t>
                          </m:r>
                          <m:r>
                            <a:rPr lang="en-US" i="1">
                              <a:solidFill>
                                <a:srgbClr val="B83232"/>
                              </a:solidFill>
                              <a:latin typeface="Cambria Math"/>
                              <a:ea typeface="Cambria Math"/>
                            </a:rPr>
                            <m:t>𝛼</m:t>
                          </m:r>
                        </m:sup>
                      </m:sSubSup>
                    </m:oMath>
                  </m:oMathPara>
                </a14:m>
                <a:endParaRPr lang="en-US" dirty="0"/>
              </a:p>
              <a:p>
                <a:pPr lvl="1"/>
                <a:r>
                  <a:rPr lang="en-US" dirty="0"/>
                  <a:t>Resource constraint: </a:t>
                </a:r>
              </a:p>
              <a:p>
                <a:pPr marL="274320" lvl="1" indent="0">
                  <a:buNone/>
                </a:pPr>
                <a14:m>
                  <m:oMathPara xmlns:m="http://schemas.openxmlformats.org/officeDocument/2006/math">
                    <m:oMathParaPr>
                      <m:jc m:val="center"/>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𝐶</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𝐼</m:t>
                          </m:r>
                        </m:e>
                        <m:sub>
                          <m:r>
                            <a:rPr lang="en-US" i="1">
                              <a:solidFill>
                                <a:srgbClr val="B83232"/>
                              </a:solidFill>
                              <a:latin typeface="Cambria Math"/>
                            </a:rPr>
                            <m:t>𝑡</m:t>
                          </m:r>
                        </m:sub>
                      </m:sSub>
                    </m:oMath>
                  </m:oMathPara>
                </a14:m>
                <a:endParaRPr lang="en-US" dirty="0"/>
              </a:p>
              <a:p>
                <a:pPr lvl="1"/>
                <a:r>
                  <a:rPr lang="en-US" dirty="0"/>
                  <a:t>Capital accumulation: </a:t>
                </a:r>
              </a:p>
              <a:p>
                <a:pPr marL="274320" lvl="1" indent="0">
                  <a:buNone/>
                </a:pPr>
                <a14:m>
                  <m:oMathPara xmlns:m="http://schemas.openxmlformats.org/officeDocument/2006/math">
                    <m:oMathParaPr>
                      <m:jc m:val="center"/>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i="1">
                              <a:solidFill>
                                <a:srgbClr val="B83232"/>
                              </a:solidFill>
                              <a:latin typeface="Cambria Math"/>
                            </a:rPr>
                            <m:t>+1</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𝐼</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sym typeface="Symbol"/>
                            </a:rPr>
                            <m:t></m:t>
                          </m:r>
                          <m:r>
                            <a:rPr lang="en-US" i="1">
                              <a:solidFill>
                                <a:srgbClr val="B83232"/>
                              </a:solidFill>
                              <a:latin typeface="Cambria Math"/>
                            </a:rPr>
                            <m:t>𝐾</m:t>
                          </m:r>
                        </m:e>
                        <m:sub>
                          <m:r>
                            <a:rPr lang="en-US" i="1">
                              <a:solidFill>
                                <a:srgbClr val="B83232"/>
                              </a:solidFill>
                              <a:latin typeface="Cambria Math"/>
                            </a:rPr>
                            <m:t>𝑡</m:t>
                          </m:r>
                        </m:sub>
                      </m:sSub>
                    </m:oMath>
                  </m:oMathPara>
                </a14:m>
                <a:endParaRPr lang="en-US" dirty="0"/>
              </a:p>
              <a:p>
                <a:pPr lvl="1"/>
                <a:r>
                  <a:rPr lang="en-US" dirty="0"/>
                  <a:t>Saving/investment function: </a:t>
                </a:r>
              </a:p>
              <a:p>
                <a:pPr marL="274320" lvl="1" indent="0">
                  <a:buNone/>
                </a:pPr>
                <a14:m>
                  <m:oMathPara xmlns:m="http://schemas.openxmlformats.org/officeDocument/2006/math">
                    <m:oMathParaPr>
                      <m:jc m:val="center"/>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𝐼</m:t>
                          </m:r>
                        </m:e>
                        <m:sub>
                          <m:r>
                            <a:rPr lang="en-US" i="1">
                              <a:solidFill>
                                <a:srgbClr val="B83232"/>
                              </a:solidFill>
                              <a:latin typeface="Cambria Math"/>
                            </a:rPr>
                            <m:t>𝑡</m:t>
                          </m:r>
                        </m:sub>
                      </m:sSub>
                      <m:r>
                        <a:rPr lang="en-US" i="1">
                          <a:solidFill>
                            <a:srgbClr val="B83232"/>
                          </a:solidFill>
                          <a:latin typeface="Cambria Math"/>
                        </a:rPr>
                        <m:t>=</m:t>
                      </m:r>
                      <m:r>
                        <a:rPr lang="en-US" i="1">
                          <a:solidFill>
                            <a:srgbClr val="B83232"/>
                          </a:solidFill>
                          <a:latin typeface="Cambria Math"/>
                        </a:rPr>
                        <m:t>𝑠</m:t>
                      </m:r>
                      <m:sSub>
                        <m:sSubPr>
                          <m:ctrlPr>
                            <a:rPr lang="en-US" i="1">
                              <a:solidFill>
                                <a:srgbClr val="B83232"/>
                              </a:solidFill>
                              <a:latin typeface="Cambria Math" panose="02040503050406030204" pitchFamily="18" charset="0"/>
                            </a:rPr>
                          </m:ctrlPr>
                        </m:sSubPr>
                        <m:e>
                          <m:r>
                            <a:rPr lang="en-US" b="0" i="1" smtClean="0">
                              <a:solidFill>
                                <a:srgbClr val="B83232"/>
                              </a:solidFill>
                              <a:latin typeface="Cambria Math"/>
                            </a:rPr>
                            <m:t>𝑌</m:t>
                          </m:r>
                        </m:e>
                        <m:sub>
                          <m:r>
                            <a:rPr lang="en-US" i="1">
                              <a:solidFill>
                                <a:srgbClr val="B83232"/>
                              </a:solidFill>
                              <a:latin typeface="Cambria Math"/>
                            </a:rPr>
                            <m:t>𝑡</m:t>
                          </m:r>
                        </m:sub>
                      </m:sSub>
                    </m:oMath>
                  </m:oMathPara>
                </a14:m>
                <a:endParaRPr lang="en-US" dirty="0"/>
              </a:p>
              <a:p>
                <a:pPr lvl="1"/>
                <a:r>
                  <a:rPr lang="en-US" dirty="0"/>
                  <a:t>Fixed labor force:</a:t>
                </a:r>
              </a:p>
              <a:p>
                <a:pPr marL="274320" lvl="1" indent="0" algn="ctr">
                  <a:buNone/>
                </a:pPr>
                <a14:m>
                  <m:oMathPara xmlns:m="http://schemas.openxmlformats.org/officeDocument/2006/math">
                    <m:oMathParaPr>
                      <m:jc m:val="centerGroup"/>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𝐿</m:t>
                          </m:r>
                        </m:e>
                        <m:sub>
                          <m:r>
                            <a:rPr lang="en-US" i="1">
                              <a:solidFill>
                                <a:srgbClr val="B83232"/>
                              </a:solidFill>
                              <a:latin typeface="Cambria Math"/>
                            </a:rPr>
                            <m:t>𝑡</m:t>
                          </m:r>
                        </m:sub>
                      </m:sSub>
                      <m:r>
                        <a:rPr lang="en-US" i="1">
                          <a:solidFill>
                            <a:srgbClr val="B83232"/>
                          </a:solidFill>
                          <a:latin typeface="Cambria Math"/>
                        </a:rPr>
                        <m:t>=</m:t>
                      </m:r>
                      <m:acc>
                        <m:accPr>
                          <m:chr m:val="̅"/>
                          <m:ctrlPr>
                            <a:rPr lang="en-US" i="1">
                              <a:solidFill>
                                <a:srgbClr val="B83232"/>
                              </a:solidFill>
                              <a:latin typeface="Cambria Math" panose="02040503050406030204" pitchFamily="18" charset="0"/>
                            </a:rPr>
                          </m:ctrlPr>
                        </m:accPr>
                        <m:e>
                          <m:r>
                            <a:rPr lang="en-US" i="1">
                              <a:solidFill>
                                <a:srgbClr val="B83232"/>
                              </a:solidFill>
                              <a:latin typeface="Cambria Math"/>
                            </a:rPr>
                            <m:t>𝐿</m:t>
                          </m:r>
                        </m:e>
                      </m:acc>
                    </m:oMath>
                  </m:oMathPara>
                </a14:m>
                <a:endParaRPr lang="en-US" dirty="0"/>
              </a:p>
              <a:p>
                <a:pPr marL="274320" lvl="1" indent="0">
                  <a:buNone/>
                </a:pPr>
                <a:endParaRPr lang="en-US" dirty="0"/>
              </a:p>
              <a:p>
                <a:pPr lvl="1"/>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724400" y="1066800"/>
                <a:ext cx="3962400" cy="5181600"/>
              </a:xfrm>
              <a:prstGeom prst="rect">
                <a:avLst/>
              </a:prstGeom>
              <a:blipFill rotWithShape="1">
                <a:blip r:embed="rId3"/>
                <a:stretch>
                  <a:fillRect l="-1231" t="-1059" r="-2308"/>
                </a:stretch>
              </a:blipFill>
            </p:spPr>
            <p:txBody>
              <a:bodyPr/>
              <a:lstStyle/>
              <a:p>
                <a:r>
                  <a:rPr lang="en-US">
                    <a:noFill/>
                  </a:rPr>
                  <a:t> </a:t>
                </a:r>
              </a:p>
            </p:txBody>
          </p:sp>
        </mc:Fallback>
      </mc:AlternateContent>
    </p:spTree>
    <p:extLst>
      <p:ext uri="{BB962C8B-B14F-4D97-AF65-F5344CB8AC3E}">
        <p14:creationId xmlns:p14="http://schemas.microsoft.com/office/powerpoint/2010/main" val="222429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85F4C-2C58-069C-F9E8-88E2AB3592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6D475-D5C4-AB62-DAFF-36FEBCF5EF74}"/>
              </a:ext>
            </a:extLst>
          </p:cNvPr>
          <p:cNvSpPr>
            <a:spLocks noGrp="1"/>
          </p:cNvSpPr>
          <p:nvPr>
            <p:ph type="title"/>
          </p:nvPr>
        </p:nvSpPr>
        <p:spPr/>
        <p:txBody>
          <a:bodyPr/>
          <a:lstStyle/>
          <a:p>
            <a:r>
              <a:rPr lang="en-US" dirty="0"/>
              <a:t>Summary (2/5): </a:t>
            </a:r>
            <a:r>
              <a:rPr lang="en-US" dirty="0">
                <a:solidFill>
                  <a:srgbClr val="B83232"/>
                </a:solidFill>
              </a:rPr>
              <a:t>Solving the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E99C00-C135-1DB8-572A-06BA8B0F9BD6}"/>
                  </a:ext>
                </a:extLst>
              </p:cNvPr>
              <p:cNvSpPr>
                <a:spLocks noGrp="1"/>
              </p:cNvSpPr>
              <p:nvPr>
                <p:ph sz="quarter" idx="1"/>
              </p:nvPr>
            </p:nvSpPr>
            <p:spPr/>
            <p:txBody>
              <a:bodyPr>
                <a:normAutofit/>
              </a:bodyPr>
              <a:lstStyle/>
              <a:p>
                <a:r>
                  <a:rPr lang="en-US" dirty="0"/>
                  <a:t>Combine equations to get</a:t>
                </a:r>
              </a:p>
              <a:p>
                <a:pPr marL="274320" lvl="1" indent="0" algn="ctr">
                  <a:buNone/>
                </a:pP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r>
                      <a:rPr lang="en-US" i="1">
                        <a:solidFill>
                          <a:srgbClr val="B83232"/>
                        </a:solidFill>
                        <a:latin typeface="Cambria Math"/>
                      </a:rPr>
                      <m:t>𝐴</m:t>
                    </m:r>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𝐾</m:t>
                        </m:r>
                      </m:e>
                      <m:sub>
                        <m:r>
                          <a:rPr lang="en-US" i="1">
                            <a:solidFill>
                              <a:srgbClr val="B83232"/>
                            </a:solidFill>
                            <a:latin typeface="Cambria Math"/>
                          </a:rPr>
                          <m:t>𝑡</m:t>
                        </m:r>
                      </m:sub>
                      <m:sup>
                        <m:r>
                          <a:rPr lang="en-US" i="1">
                            <a:solidFill>
                              <a:srgbClr val="B83232"/>
                            </a:solidFill>
                            <a:latin typeface="Cambria Math"/>
                            <a:ea typeface="Cambria Math"/>
                          </a:rPr>
                          <m:t>𝛼</m:t>
                        </m:r>
                      </m:sup>
                    </m:sSubSup>
                    <m:sSubSup>
                      <m:sSubSupPr>
                        <m:ctrlPr>
                          <a:rPr lang="en-US" i="1">
                            <a:solidFill>
                              <a:srgbClr val="B83232"/>
                            </a:solidFill>
                            <a:latin typeface="Cambria Math" panose="02040503050406030204" pitchFamily="18" charset="0"/>
                          </a:rPr>
                        </m:ctrlPr>
                      </m:sSubSupPr>
                      <m:e>
                        <m:r>
                          <a:rPr lang="en-US" i="1">
                            <a:solidFill>
                              <a:srgbClr val="B83232"/>
                            </a:solidFill>
                            <a:latin typeface="Cambria Math"/>
                          </a:rPr>
                          <m:t>𝐿</m:t>
                        </m:r>
                      </m:e>
                      <m:sub/>
                      <m:sup>
                        <m:r>
                          <a:rPr lang="en-US" i="1">
                            <a:solidFill>
                              <a:srgbClr val="B83232"/>
                            </a:solidFill>
                            <a:latin typeface="Cambria Math"/>
                          </a:rPr>
                          <m:t>1−</m:t>
                        </m:r>
                        <m:r>
                          <a:rPr lang="en-US" i="1">
                            <a:solidFill>
                              <a:srgbClr val="B83232"/>
                            </a:solidFill>
                            <a:latin typeface="Cambria Math"/>
                            <a:ea typeface="Cambria Math"/>
                          </a:rPr>
                          <m:t>𝛼</m:t>
                        </m:r>
                      </m:sup>
                    </m:sSubSup>
                  </m:oMath>
                </a14:m>
                <a:r>
                  <a:rPr lang="en-US" dirty="0"/>
                  <a:t>	</a:t>
                </a:r>
                <a14:m>
                  <m:oMath xmlns:m="http://schemas.openxmlformats.org/officeDocument/2006/math">
                    <m:r>
                      <a:rPr lang="en-US" i="1">
                        <a:solidFill>
                          <a:srgbClr val="B83232"/>
                        </a:solidFill>
                        <a:latin typeface="Cambria Math"/>
                        <a:ea typeface="Cambria Math"/>
                      </a:rPr>
                      <m:t>𝛼</m:t>
                    </m:r>
                    <m:r>
                      <a:rPr lang="en-US" i="1">
                        <a:solidFill>
                          <a:srgbClr val="B83232"/>
                        </a:solidFill>
                        <a:latin typeface="Cambria Math"/>
                        <a:ea typeface="Cambria Math"/>
                      </a:rPr>
                      <m:t>=1/3</m:t>
                    </m:r>
                  </m:oMath>
                </a14:m>
                <a:endParaRPr lang="en-US" dirty="0"/>
              </a:p>
              <a:p>
                <a:pPr marL="274320" lvl="1" indent="0" algn="ctr">
                  <a:buNone/>
                </a:pPr>
                <a14:m>
                  <m:oMathPara xmlns:m="http://schemas.openxmlformats.org/officeDocument/2006/math">
                    <m:oMathParaPr>
                      <m:jc m:val="centerGroup"/>
                    </m:oMathParaPr>
                    <m:oMath xmlns:m="http://schemas.openxmlformats.org/officeDocument/2006/math">
                      <m:sSub>
                        <m:sSubPr>
                          <m:ctrlPr>
                            <a:rPr lang="en-US" i="1">
                              <a:solidFill>
                                <a:srgbClr val="B83232"/>
                              </a:solidFill>
                              <a:latin typeface="Cambria Math" panose="02040503050406030204" pitchFamily="18" charset="0"/>
                            </a:rPr>
                          </m:ctrlPr>
                        </m:sSubPr>
                        <m:e>
                          <m:r>
                            <a:rPr lang="en-US" i="1" smtClean="0">
                              <a:solidFill>
                                <a:srgbClr val="B83232"/>
                              </a:solidFill>
                              <a:latin typeface="Cambria Math"/>
                              <a:ea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b="0" i="1" smtClean="0">
                                  <a:solidFill>
                                    <a:srgbClr val="B83232"/>
                                  </a:solidFill>
                                  <a:latin typeface="Cambria Math"/>
                                </a:rPr>
                                <m:t>+1</m:t>
                              </m:r>
                            </m:sub>
                          </m:sSub>
                          <m:r>
                            <a:rPr lang="en-US" i="1" smtClean="0">
                              <a:solidFill>
                                <a:srgbClr val="B83232"/>
                              </a:solidFill>
                              <a:latin typeface="Cambria Math"/>
                              <a:ea typeface="Cambria Math"/>
                            </a:rPr>
                            <m:t>≡</m:t>
                          </m:r>
                          <m:r>
                            <a:rPr lang="en-US" i="1">
                              <a:solidFill>
                                <a:srgbClr val="B83232"/>
                              </a:solidFill>
                              <a:latin typeface="Cambria Math"/>
                            </a:rPr>
                            <m:t>𝐾</m:t>
                          </m:r>
                        </m:e>
                        <m:sub>
                          <m:r>
                            <a:rPr lang="en-US" i="1">
                              <a:solidFill>
                                <a:srgbClr val="B83232"/>
                              </a:solidFill>
                              <a:latin typeface="Cambria Math"/>
                            </a:rPr>
                            <m:t>𝑡</m:t>
                          </m:r>
                          <m:r>
                            <a:rPr lang="en-US" i="1">
                              <a:solidFill>
                                <a:srgbClr val="B83232"/>
                              </a:solidFill>
                              <a:latin typeface="Cambria Math"/>
                            </a:rPr>
                            <m:t>+1</m:t>
                          </m:r>
                        </m:sub>
                      </m:sSub>
                      <m:r>
                        <a:rPr lang="en-US" b="0" i="1" smtClean="0">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r>
                        <a:rPr lang="en-US" b="0" i="1" smtClean="0">
                          <a:solidFill>
                            <a:srgbClr val="B83232"/>
                          </a:solidFill>
                          <a:latin typeface="Cambria Math"/>
                        </a:rPr>
                        <m:t>=</m:t>
                      </m:r>
                      <m:r>
                        <a:rPr lang="en-US" i="1">
                          <a:solidFill>
                            <a:srgbClr val="B83232"/>
                          </a:solidFill>
                          <a:latin typeface="Cambria Math"/>
                        </a:rPr>
                        <m:t>𝑠</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sym typeface="Symbol"/>
                            </a:rPr>
                            <m:t></m:t>
                          </m:r>
                          <m:r>
                            <a:rPr lang="en-US" i="1">
                              <a:solidFill>
                                <a:srgbClr val="B83232"/>
                              </a:solidFill>
                              <a:latin typeface="Cambria Math"/>
                            </a:rPr>
                            <m:t>𝐾</m:t>
                          </m:r>
                        </m:e>
                        <m:sub>
                          <m:r>
                            <a:rPr lang="en-US" i="1">
                              <a:solidFill>
                                <a:srgbClr val="B83232"/>
                              </a:solidFill>
                              <a:latin typeface="Cambria Math"/>
                            </a:rPr>
                            <m:t>𝑡</m:t>
                          </m:r>
                        </m:sub>
                      </m:sSub>
                    </m:oMath>
                  </m:oMathPara>
                </a14:m>
                <a:endParaRPr lang="en-US" dirty="0"/>
              </a:p>
              <a:p>
                <a:endParaRPr lang="en-US" dirty="0"/>
              </a:p>
              <a:p>
                <a:r>
                  <a:rPr lang="en-US" dirty="0"/>
                  <a:t>Dynamic solving: </a:t>
                </a:r>
              </a:p>
              <a:p>
                <a:pPr lvl="1"/>
                <a:r>
                  <a:rPr lang="en-US" dirty="0"/>
                  <a:t>Start with capital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oMath>
                </a14:m>
                <a:endParaRPr lang="en-US" dirty="0">
                  <a:solidFill>
                    <a:srgbClr val="B83232"/>
                  </a:solidFill>
                </a:endParaRPr>
              </a:p>
              <a:p>
                <a:pPr lvl="1"/>
                <a:r>
                  <a:rPr lang="en-US" dirty="0"/>
                  <a:t>Compute output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oMath>
                </a14:m>
                <a:endParaRPr lang="en-US" dirty="0"/>
              </a:p>
              <a:p>
                <a:pPr lvl="1"/>
                <a:r>
                  <a:rPr lang="en-US" dirty="0"/>
                  <a:t>Compute net investment </a:t>
                </a:r>
                <a14:m>
                  <m:oMath xmlns:m="http://schemas.openxmlformats.org/officeDocument/2006/math">
                    <m:r>
                      <a:rPr lang="en-US" i="1">
                        <a:solidFill>
                          <a:srgbClr val="B83232"/>
                        </a:solidFill>
                        <a:latin typeface="Cambria Math"/>
                      </a:rPr>
                      <m:t>𝑠</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sym typeface="Symbol"/>
                          </a:rPr>
                          <m:t></m:t>
                        </m:r>
                        <m:r>
                          <a:rPr lang="en-US" i="1">
                            <a:solidFill>
                              <a:srgbClr val="B83232"/>
                            </a:solidFill>
                            <a:latin typeface="Cambria Math"/>
                          </a:rPr>
                          <m:t>𝐾</m:t>
                        </m:r>
                      </m:e>
                      <m:sub>
                        <m:r>
                          <a:rPr lang="en-US" i="1">
                            <a:solidFill>
                              <a:srgbClr val="B83232"/>
                            </a:solidFill>
                            <a:latin typeface="Cambria Math"/>
                          </a:rPr>
                          <m:t>𝑡</m:t>
                        </m:r>
                      </m:sub>
                    </m:sSub>
                  </m:oMath>
                </a14:m>
                <a:r>
                  <a:rPr lang="en-US" dirty="0"/>
                  <a:t>, which is the change in capital for next period </a:t>
                </a:r>
                <a14:m>
                  <m:oMath xmlns:m="http://schemas.openxmlformats.org/officeDocument/2006/math">
                    <m:r>
                      <a:rPr lang="en-US" i="1">
                        <a:solidFill>
                          <a:srgbClr val="B83232"/>
                        </a:solidFill>
                        <a:latin typeface="Cambria Math"/>
                        <a:ea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b="0" i="1" smtClean="0">
                            <a:solidFill>
                              <a:srgbClr val="B83232"/>
                            </a:solidFill>
                            <a:latin typeface="Cambria Math"/>
                          </a:rPr>
                          <m:t>+1</m:t>
                        </m:r>
                      </m:sub>
                    </m:sSub>
                  </m:oMath>
                </a14:m>
                <a:r>
                  <a:rPr lang="en-US" dirty="0"/>
                  <a:t>.  </a:t>
                </a:r>
              </a:p>
              <a:p>
                <a:pPr lvl="1"/>
                <a:r>
                  <a:rPr lang="en-US" dirty="0"/>
                  <a:t>Obtain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i="1">
                            <a:solidFill>
                              <a:srgbClr val="B83232"/>
                            </a:solidFill>
                            <a:latin typeface="Cambria Math"/>
                          </a:rPr>
                          <m:t>+1</m:t>
                        </m:r>
                      </m:sub>
                    </m:sSub>
                  </m:oMath>
                </a14:m>
                <a:r>
                  <a:rPr lang="en-US" dirty="0"/>
                  <a:t>… and keep going</a:t>
                </a:r>
              </a:p>
              <a:p>
                <a:endParaRPr lang="en-US" dirty="0"/>
              </a:p>
            </p:txBody>
          </p:sp>
        </mc:Choice>
        <mc:Fallback xmlns="">
          <p:sp>
            <p:nvSpPr>
              <p:cNvPr id="3" name="Content Placeholder 2">
                <a:extLst>
                  <a:ext uri="{FF2B5EF4-FFF2-40B4-BE49-F238E27FC236}">
                    <a16:creationId xmlns:a16="http://schemas.microsoft.com/office/drawing/2014/main" id="{4DE99C00-C135-1DB8-572A-06BA8B0F9BD6}"/>
                  </a:ext>
                </a:extLst>
              </p:cNvPr>
              <p:cNvSpPr>
                <a:spLocks noGrp="1" noRot="1" noChangeAspect="1" noMove="1" noResize="1" noEditPoints="1" noAdjustHandles="1" noChangeArrowheads="1" noChangeShapeType="1" noTextEdit="1"/>
              </p:cNvSpPr>
              <p:nvPr>
                <p:ph sz="quarter" idx="1"/>
              </p:nvPr>
            </p:nvSpPr>
            <p:spPr>
              <a:blipFill>
                <a:blip r:embed="rId2"/>
                <a:stretch>
                  <a:fillRect l="-772" t="-1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2448D7A-8342-A57C-9448-A861247DAC5C}"/>
              </a:ext>
            </a:extLst>
          </p:cNvPr>
          <p:cNvSpPr>
            <a:spLocks noGrp="1"/>
          </p:cNvSpPr>
          <p:nvPr>
            <p:ph type="sldNum" sz="quarter" idx="12"/>
          </p:nvPr>
        </p:nvSpPr>
        <p:spPr/>
        <p:txBody>
          <a:bodyPr/>
          <a:lstStyle/>
          <a:p>
            <a:r>
              <a:rPr lang="en-US"/>
              <a:t>[ </a:t>
            </a:r>
            <a:fld id="{20935799-1D9E-4510-B317-BE6250590C04}" type="slidenum">
              <a:rPr lang="en-US" smtClean="0"/>
              <a:pPr/>
              <a:t>53</a:t>
            </a:fld>
            <a:r>
              <a:rPr lang="en-US"/>
              <a:t> ]</a:t>
            </a:r>
            <a:endParaRPr lang="en-US" dirty="0"/>
          </a:p>
        </p:txBody>
      </p:sp>
    </p:spTree>
    <p:extLst>
      <p:ext uri="{BB962C8B-B14F-4D97-AF65-F5344CB8AC3E}">
        <p14:creationId xmlns:p14="http://schemas.microsoft.com/office/powerpoint/2010/main" val="28848359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4168E-E980-4D28-701C-B1D5384F66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F24BEC-5ED9-192C-217D-2E27AFCC6B25}"/>
              </a:ext>
            </a:extLst>
          </p:cNvPr>
          <p:cNvSpPr>
            <a:spLocks noGrp="1"/>
          </p:cNvSpPr>
          <p:nvPr>
            <p:ph type="title"/>
          </p:nvPr>
        </p:nvSpPr>
        <p:spPr/>
        <p:txBody>
          <a:bodyPr>
            <a:normAutofit/>
          </a:bodyPr>
          <a:lstStyle/>
          <a:p>
            <a:r>
              <a:rPr lang="en-US" dirty="0"/>
              <a:t>Summary (3/5): </a:t>
            </a:r>
            <a:r>
              <a:rPr lang="en-US" dirty="0">
                <a:solidFill>
                  <a:srgbClr val="B83232"/>
                </a:solidFill>
              </a:rPr>
              <a:t>Solow diagram</a:t>
            </a:r>
            <a:endParaRPr lang="en-US" dirty="0"/>
          </a:p>
        </p:txBody>
      </p:sp>
      <p:sp>
        <p:nvSpPr>
          <p:cNvPr id="4" name="Slide Number Placeholder 3">
            <a:extLst>
              <a:ext uri="{FF2B5EF4-FFF2-40B4-BE49-F238E27FC236}">
                <a16:creationId xmlns:a16="http://schemas.microsoft.com/office/drawing/2014/main" id="{5E924A88-AEDB-F7D0-E9E7-7B043C28D8F6}"/>
              </a:ext>
            </a:extLst>
          </p:cNvPr>
          <p:cNvSpPr>
            <a:spLocks noGrp="1"/>
          </p:cNvSpPr>
          <p:nvPr>
            <p:ph type="sldNum" sz="quarter" idx="12"/>
          </p:nvPr>
        </p:nvSpPr>
        <p:spPr/>
        <p:txBody>
          <a:bodyPr/>
          <a:lstStyle/>
          <a:p>
            <a:r>
              <a:rPr lang="en-US"/>
              <a:t>[ </a:t>
            </a:r>
            <a:fld id="{20935799-1D9E-4510-B317-BE6250590C04}" type="slidenum">
              <a:rPr lang="en-US" smtClean="0"/>
              <a:pPr/>
              <a:t>54</a:t>
            </a:fld>
            <a:r>
              <a:rPr lang="en-US"/>
              <a:t> ]</a:t>
            </a:r>
            <a:endParaRPr lang="en-US" dirty="0"/>
          </a:p>
        </p:txBody>
      </p:sp>
      <p:sp>
        <p:nvSpPr>
          <p:cNvPr id="19" name="TextBox 18">
            <a:extLst>
              <a:ext uri="{FF2B5EF4-FFF2-40B4-BE49-F238E27FC236}">
                <a16:creationId xmlns:a16="http://schemas.microsoft.com/office/drawing/2014/main" id="{1B4A0475-8549-51B6-0D4F-56535E09ADD3}"/>
              </a:ext>
            </a:extLst>
          </p:cNvPr>
          <p:cNvSpPr txBox="1"/>
          <p:nvPr/>
        </p:nvSpPr>
        <p:spPr>
          <a:xfrm>
            <a:off x="381000" y="6400800"/>
            <a:ext cx="2706125" cy="307777"/>
          </a:xfrm>
          <a:prstGeom prst="rect">
            <a:avLst/>
          </a:prstGeom>
          <a:noFill/>
        </p:spPr>
        <p:txBody>
          <a:bodyPr wrap="none" rtlCol="0">
            <a:spAutoFit/>
          </a:bodyPr>
          <a:lstStyle/>
          <a:p>
            <a:r>
              <a:rPr lang="en-US" sz="1400" b="1" dirty="0"/>
              <a:t>Source</a:t>
            </a:r>
            <a:r>
              <a:rPr lang="en-US" sz="1400" dirty="0"/>
              <a:t>: Jones – Macroeconomics </a:t>
            </a:r>
          </a:p>
        </p:txBody>
      </p:sp>
      <p:grpSp>
        <p:nvGrpSpPr>
          <p:cNvPr id="50" name="Group 49">
            <a:extLst>
              <a:ext uri="{FF2B5EF4-FFF2-40B4-BE49-F238E27FC236}">
                <a16:creationId xmlns:a16="http://schemas.microsoft.com/office/drawing/2014/main" id="{8881FB13-30A8-BEF3-0500-BD7CB1780218}"/>
              </a:ext>
            </a:extLst>
          </p:cNvPr>
          <p:cNvGrpSpPr/>
          <p:nvPr/>
        </p:nvGrpSpPr>
        <p:grpSpPr>
          <a:xfrm>
            <a:off x="533400" y="1235678"/>
            <a:ext cx="7162800" cy="4953001"/>
            <a:chOff x="533400" y="1235678"/>
            <a:chExt cx="7162800" cy="4953001"/>
          </a:xfrm>
        </p:grpSpPr>
        <p:grpSp>
          <p:nvGrpSpPr>
            <p:cNvPr id="44" name="Group 43">
              <a:extLst>
                <a:ext uri="{FF2B5EF4-FFF2-40B4-BE49-F238E27FC236}">
                  <a16:creationId xmlns:a16="http://schemas.microsoft.com/office/drawing/2014/main" id="{539C42C8-785A-0C19-0C67-D6DED1481A26}"/>
                </a:ext>
              </a:extLst>
            </p:cNvPr>
            <p:cNvGrpSpPr/>
            <p:nvPr/>
          </p:nvGrpSpPr>
          <p:grpSpPr>
            <a:xfrm>
              <a:off x="533400" y="1235678"/>
              <a:ext cx="7162800" cy="4953001"/>
              <a:chOff x="533400" y="1235678"/>
              <a:chExt cx="7162800" cy="4953001"/>
            </a:xfrm>
          </p:grpSpPr>
          <p:grpSp>
            <p:nvGrpSpPr>
              <p:cNvPr id="7" name="Group 6">
                <a:extLst>
                  <a:ext uri="{FF2B5EF4-FFF2-40B4-BE49-F238E27FC236}">
                    <a16:creationId xmlns:a16="http://schemas.microsoft.com/office/drawing/2014/main" id="{F8517D67-9276-3674-15C1-405FB1809BEB}"/>
                  </a:ext>
                </a:extLst>
              </p:cNvPr>
              <p:cNvGrpSpPr/>
              <p:nvPr/>
            </p:nvGrpSpPr>
            <p:grpSpPr>
              <a:xfrm>
                <a:off x="533400" y="1235678"/>
                <a:ext cx="7162800" cy="4953001"/>
                <a:chOff x="1152525" y="1050925"/>
                <a:chExt cx="6454775" cy="4902200"/>
              </a:xfrm>
            </p:grpSpPr>
            <p:pic>
              <p:nvPicPr>
                <p:cNvPr id="8" name="Picture 2">
                  <a:extLst>
                    <a:ext uri="{FF2B5EF4-FFF2-40B4-BE49-F238E27FC236}">
                      <a16:creationId xmlns:a16="http://schemas.microsoft.com/office/drawing/2014/main" id="{4358A46B-262F-14FD-F84C-8493C1ECB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1050925"/>
                  <a:ext cx="6402387"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91FD5DCF-FF6B-620F-217F-FC3FD5192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268" y="2435028"/>
                  <a:ext cx="4808537"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DE620FFE-19F0-3F98-D7F1-67857DBE0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513" y="4273550"/>
                  <a:ext cx="495617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7BDB52DC-91B9-9C78-2E26-760377D025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4150" y="3692525"/>
                  <a:ext cx="48799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a:extLst>
                    <a:ext uri="{FF2B5EF4-FFF2-40B4-BE49-F238E27FC236}">
                      <a16:creationId xmlns:a16="http://schemas.microsoft.com/office/drawing/2014/main" id="{E4A2C1B9-40BF-18BF-5C2B-4A1918DB3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0238" y="3014663"/>
                  <a:ext cx="17303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a:extLst>
                    <a:ext uri="{FF2B5EF4-FFF2-40B4-BE49-F238E27FC236}">
                      <a16:creationId xmlns:a16="http://schemas.microsoft.com/office/drawing/2014/main" id="{17BDF67C-0E13-46A9-9B10-CCFA805D4A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6838" y="5516563"/>
                  <a:ext cx="3490912"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a:extLst>
                    <a:ext uri="{FF2B5EF4-FFF2-40B4-BE49-F238E27FC236}">
                      <a16:creationId xmlns:a16="http://schemas.microsoft.com/office/drawing/2014/main" id="{CC77424D-E838-5928-22DB-70BDF892E7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5825" y="3119438"/>
                  <a:ext cx="1157288"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a:extLst>
                    <a:ext uri="{FF2B5EF4-FFF2-40B4-BE49-F238E27FC236}">
                      <a16:creationId xmlns:a16="http://schemas.microsoft.com/office/drawing/2014/main" id="{1CAC63EB-FF0F-74A7-2CA1-A57F620348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2525" y="2844800"/>
                  <a:ext cx="182563"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
                  <a:extLst>
                    <a:ext uri="{FF2B5EF4-FFF2-40B4-BE49-F238E27FC236}">
                      <a16:creationId xmlns:a16="http://schemas.microsoft.com/office/drawing/2014/main" id="{B1B8452F-E811-9D7F-3DEC-48F1C05EAD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0463" y="3617913"/>
                  <a:ext cx="1682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1">
                  <a:extLst>
                    <a:ext uri="{FF2B5EF4-FFF2-40B4-BE49-F238E27FC236}">
                      <a16:creationId xmlns:a16="http://schemas.microsoft.com/office/drawing/2014/main" id="{BC42C28B-94C7-1D3E-7854-9B527D7D08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5538" y="5678488"/>
                  <a:ext cx="1746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
                  <a:extLst>
                    <a:ext uri="{FF2B5EF4-FFF2-40B4-BE49-F238E27FC236}">
                      <a16:creationId xmlns:a16="http://schemas.microsoft.com/office/drawing/2014/main" id="{1BE62FBF-36C8-35BD-6739-53ECC91503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7363" y="5678488"/>
                  <a:ext cx="18891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a:extLst>
                  <a:ext uri="{FF2B5EF4-FFF2-40B4-BE49-F238E27FC236}">
                    <a16:creationId xmlns:a16="http://schemas.microsoft.com/office/drawing/2014/main" id="{8F31CC6E-B459-5B1B-423A-A3F652F98716}"/>
                  </a:ext>
                </a:extLst>
              </p:cNvPr>
              <p:cNvGrpSpPr/>
              <p:nvPr/>
            </p:nvGrpSpPr>
            <p:grpSpPr>
              <a:xfrm>
                <a:off x="843448" y="2426975"/>
                <a:ext cx="6445817" cy="3397168"/>
                <a:chOff x="843448" y="2426975"/>
                <a:chExt cx="6445817" cy="3397168"/>
              </a:xfrm>
            </p:grpSpPr>
            <p:pic>
              <p:nvPicPr>
                <p:cNvPr id="36" name="Picture 4">
                  <a:extLst>
                    <a:ext uri="{FF2B5EF4-FFF2-40B4-BE49-F238E27FC236}">
                      <a16:creationId xmlns:a16="http://schemas.microsoft.com/office/drawing/2014/main" id="{8CD75C37-66C6-CBA9-DCE9-B9C46AF702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5081" y="2426975"/>
                  <a:ext cx="942474" cy="25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6">
                  <a:extLst>
                    <a:ext uri="{FF2B5EF4-FFF2-40B4-BE49-F238E27FC236}">
                      <a16:creationId xmlns:a16="http://schemas.microsoft.com/office/drawing/2014/main" id="{94E93D80-0B99-8454-453E-3CA1305E531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6853" y="3604275"/>
                  <a:ext cx="1652412" cy="25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7">
                  <a:extLst>
                    <a:ext uri="{FF2B5EF4-FFF2-40B4-BE49-F238E27FC236}">
                      <a16:creationId xmlns:a16="http://schemas.microsoft.com/office/drawing/2014/main" id="{628E1208-F880-28E7-692F-41234D490A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58405" y="4693357"/>
                  <a:ext cx="1474487" cy="253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7">
                  <a:extLst>
                    <a:ext uri="{FF2B5EF4-FFF2-40B4-BE49-F238E27FC236}">
                      <a16:creationId xmlns:a16="http://schemas.microsoft.com/office/drawing/2014/main" id="{8434B39D-8E5B-E19B-B0FC-839F6144250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3448" y="3060535"/>
                  <a:ext cx="3317156" cy="275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
                  <a:extLst>
                    <a:ext uri="{FF2B5EF4-FFF2-40B4-BE49-F238E27FC236}">
                      <a16:creationId xmlns:a16="http://schemas.microsoft.com/office/drawing/2014/main" id="{C1679241-C38C-C605-7861-2781BBF369F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0495" y="3881758"/>
                  <a:ext cx="1194387" cy="194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9" name="Picture 11">
              <a:extLst>
                <a:ext uri="{FF2B5EF4-FFF2-40B4-BE49-F238E27FC236}">
                  <a16:creationId xmlns:a16="http://schemas.microsoft.com/office/drawing/2014/main" id="{21D324F0-BDCA-BEF2-8821-C281C7211C7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40010" y="3219327"/>
              <a:ext cx="1596040" cy="66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2CF1A2B-9377-417B-7162-1FADEC675AF6}"/>
                  </a:ext>
                </a:extLst>
              </p:cNvPr>
              <p:cNvSpPr txBox="1"/>
              <p:nvPr/>
            </p:nvSpPr>
            <p:spPr>
              <a:xfrm>
                <a:off x="2242733" y="3687764"/>
                <a:ext cx="2405467" cy="369332"/>
              </a:xfrm>
              <a:prstGeom prst="rect">
                <a:avLst/>
              </a:prstGeom>
              <a:noFill/>
            </p:spPr>
            <p:txBody>
              <a:bodyPr wrap="none" rtlCol="0">
                <a:spAutoFit/>
              </a:bodyPr>
              <a:lstStyle/>
              <a:p>
                <a:r>
                  <a:rPr lang="en-US" dirty="0"/>
                  <a:t>Steady state </a:t>
                </a:r>
                <a14:m>
                  <m:oMath xmlns:m="http://schemas.openxmlformats.org/officeDocument/2006/math">
                    <m:r>
                      <a:rPr lang="en-US" i="1">
                        <a:solidFill>
                          <a:srgbClr val="B83232"/>
                        </a:solidFill>
                        <a:latin typeface="Cambria Math"/>
                      </a:rPr>
                      <m:t>𝑠</m:t>
                    </m:r>
                    <m:sSup>
                      <m:sSupPr>
                        <m:ctrlPr>
                          <a:rPr lang="en-US" i="1" smtClean="0">
                            <a:solidFill>
                              <a:srgbClr val="B83232"/>
                            </a:solidFill>
                            <a:latin typeface="Cambria Math" panose="02040503050406030204" pitchFamily="18" charset="0"/>
                          </a:rPr>
                        </m:ctrlPr>
                      </m:sSupPr>
                      <m:e>
                        <m:r>
                          <a:rPr lang="en-US" b="0" i="1" smtClean="0">
                            <a:solidFill>
                              <a:srgbClr val="B83232"/>
                            </a:solidFill>
                            <a:latin typeface="Cambria Math"/>
                          </a:rPr>
                          <m:t>𝑌</m:t>
                        </m:r>
                      </m:e>
                      <m:sup>
                        <m:r>
                          <a:rPr lang="en-US" b="0" i="1" smtClean="0">
                            <a:solidFill>
                              <a:srgbClr val="B83232"/>
                            </a:solidFill>
                            <a:latin typeface="Cambria Math"/>
                          </a:rPr>
                          <m:t>∗</m:t>
                        </m:r>
                      </m:sup>
                    </m:sSup>
                    <m:r>
                      <a:rPr lang="en-US" b="0" i="1" smtClean="0">
                        <a:solidFill>
                          <a:srgbClr val="B83232"/>
                        </a:solidFill>
                        <a:latin typeface="Cambria Math"/>
                      </a:rPr>
                      <m:t>=</m:t>
                    </m:r>
                    <m:sSup>
                      <m:sSupPr>
                        <m:ctrlPr>
                          <a:rPr lang="en-US" i="1">
                            <a:solidFill>
                              <a:srgbClr val="B83232"/>
                            </a:solidFill>
                            <a:latin typeface="Cambria Math" panose="02040503050406030204" pitchFamily="18" charset="0"/>
                          </a:rPr>
                        </m:ctrlPr>
                      </m:sSupPr>
                      <m:e>
                        <m:r>
                          <a:rPr lang="en-US" i="1">
                            <a:solidFill>
                              <a:srgbClr val="B83232"/>
                            </a:solidFill>
                            <a:latin typeface="Cambria Math"/>
                            <a:sym typeface="Symbol"/>
                          </a:rPr>
                          <m:t></m:t>
                        </m:r>
                        <m:r>
                          <a:rPr lang="en-US" b="0" i="1" smtClean="0">
                            <a:solidFill>
                              <a:srgbClr val="B83232"/>
                            </a:solidFill>
                            <a:latin typeface="Cambria Math"/>
                          </a:rPr>
                          <m:t>𝐾</m:t>
                        </m:r>
                      </m:e>
                      <m:sup>
                        <m:r>
                          <a:rPr lang="en-US" i="1">
                            <a:solidFill>
                              <a:srgbClr val="B83232"/>
                            </a:solidFill>
                            <a:latin typeface="Cambria Math"/>
                          </a:rPr>
                          <m:t>∗</m:t>
                        </m:r>
                      </m:sup>
                    </m:sSup>
                  </m:oMath>
                </a14:m>
                <a:endParaRPr lang="en-US" dirty="0"/>
              </a:p>
            </p:txBody>
          </p:sp>
        </mc:Choice>
        <mc:Fallback xmlns="">
          <p:sp>
            <p:nvSpPr>
              <p:cNvPr id="51" name="TextBox 50">
                <a:extLst>
                  <a:ext uri="{FF2B5EF4-FFF2-40B4-BE49-F238E27FC236}">
                    <a16:creationId xmlns:a16="http://schemas.microsoft.com/office/drawing/2014/main" id="{4DCED13D-E299-7783-11BC-CE1B40883C83}"/>
                  </a:ext>
                </a:extLst>
              </p:cNvPr>
              <p:cNvSpPr txBox="1">
                <a:spLocks noRot="1" noChangeAspect="1" noMove="1" noResize="1" noEditPoints="1" noAdjustHandles="1" noChangeArrowheads="1" noChangeShapeType="1" noTextEdit="1"/>
              </p:cNvSpPr>
              <p:nvPr/>
            </p:nvSpPr>
            <p:spPr>
              <a:xfrm>
                <a:off x="2242733" y="3687764"/>
                <a:ext cx="2405467" cy="369332"/>
              </a:xfrm>
              <a:prstGeom prst="rect">
                <a:avLst/>
              </a:prstGeom>
              <a:blipFill>
                <a:blip r:embed="rId19"/>
                <a:stretch>
                  <a:fillRect l="-2094" t="-6667" b="-23333"/>
                </a:stretch>
              </a:blipFill>
            </p:spPr>
            <p:txBody>
              <a:bodyPr/>
              <a:lstStyle/>
              <a:p>
                <a:r>
                  <a:rPr lang="en-US">
                    <a:noFill/>
                  </a:rPr>
                  <a:t> </a:t>
                </a:r>
              </a:p>
            </p:txBody>
          </p:sp>
        </mc:Fallback>
      </mc:AlternateContent>
      <p:sp>
        <p:nvSpPr>
          <p:cNvPr id="52" name="Down Arrow 51">
            <a:extLst>
              <a:ext uri="{FF2B5EF4-FFF2-40B4-BE49-F238E27FC236}">
                <a16:creationId xmlns:a16="http://schemas.microsoft.com/office/drawing/2014/main" id="{E868D292-CB4B-47FF-201D-7F19DB7594E4}"/>
              </a:ext>
            </a:extLst>
          </p:cNvPr>
          <p:cNvSpPr/>
          <p:nvPr/>
        </p:nvSpPr>
        <p:spPr>
          <a:xfrm rot="18887312">
            <a:off x="3582241" y="3947213"/>
            <a:ext cx="210741" cy="793295"/>
          </a:xfrm>
          <a:prstGeom prst="down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3755AAA-5DFC-3FEE-09C0-3C0B984E6967}"/>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3424251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C6D49-6E8B-1E10-4FED-B2B6919C3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4C1DC-6E1A-9BB5-1F6A-307E6C7460E6}"/>
              </a:ext>
            </a:extLst>
          </p:cNvPr>
          <p:cNvSpPr>
            <a:spLocks noGrp="1"/>
          </p:cNvSpPr>
          <p:nvPr>
            <p:ph type="title"/>
          </p:nvPr>
        </p:nvSpPr>
        <p:spPr/>
        <p:txBody>
          <a:bodyPr/>
          <a:lstStyle/>
          <a:p>
            <a:r>
              <a:rPr lang="en-US" dirty="0"/>
              <a:t>Summary (4/5): </a:t>
            </a:r>
            <a:r>
              <a:rPr lang="en-US" dirty="0">
                <a:solidFill>
                  <a:srgbClr val="B83232"/>
                </a:solidFill>
              </a:rPr>
              <a:t>Long run solution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91644A-1C4D-3346-D172-4E7C3ACD57C8}"/>
                  </a:ext>
                </a:extLst>
              </p:cNvPr>
              <p:cNvSpPr>
                <a:spLocks noGrp="1"/>
              </p:cNvSpPr>
              <p:nvPr>
                <p:ph sz="quarter" idx="1"/>
              </p:nvPr>
            </p:nvSpPr>
            <p:spPr/>
            <p:txBody>
              <a:bodyPr>
                <a:normAutofit/>
              </a:bodyPr>
              <a:lstStyle/>
              <a:p>
                <a:r>
                  <a:rPr lang="en-US" dirty="0"/>
                  <a:t>The economy converges to a steady state</a:t>
                </a:r>
              </a:p>
              <a:p>
                <a:pPr lvl="1"/>
                <a:r>
                  <a:rPr lang="en-US" dirty="0"/>
                  <a:t>No more growth: </a:t>
                </a:r>
                <a14:m>
                  <m:oMath xmlns:m="http://schemas.openxmlformats.org/officeDocument/2006/math">
                    <m:sSub>
                      <m:sSubPr>
                        <m:ctrlPr>
                          <a:rPr lang="en-US" i="1">
                            <a:solidFill>
                              <a:srgbClr val="B83232"/>
                            </a:solidFill>
                            <a:latin typeface="Cambria Math" panose="02040503050406030204" pitchFamily="18" charset="0"/>
                          </a:rPr>
                        </m:ctrlPr>
                      </m:sSubPr>
                      <m:e>
                        <m:r>
                          <a:rPr lang="en-US" i="1">
                            <a:solidFill>
                              <a:srgbClr val="B83232"/>
                            </a:solidFill>
                            <a:latin typeface="Cambria Math"/>
                            <a:ea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r>
                              <a:rPr lang="en-US" i="1">
                                <a:solidFill>
                                  <a:srgbClr val="B83232"/>
                                </a:solidFill>
                                <a:latin typeface="Cambria Math"/>
                              </a:rPr>
                              <m:t>+1</m:t>
                            </m:r>
                          </m:sub>
                        </m:sSub>
                        <m:r>
                          <a:rPr lang="en-US" i="1">
                            <a:solidFill>
                              <a:srgbClr val="B83232"/>
                            </a:solidFill>
                            <a:latin typeface="Cambria Math"/>
                            <a:ea typeface="Cambria Math"/>
                          </a:rPr>
                          <m:t>≡</m:t>
                        </m:r>
                        <m:r>
                          <a:rPr lang="en-US" i="1">
                            <a:solidFill>
                              <a:srgbClr val="B83232"/>
                            </a:solidFill>
                            <a:latin typeface="Cambria Math"/>
                          </a:rPr>
                          <m:t>𝐾</m:t>
                        </m:r>
                      </m:e>
                      <m:sub>
                        <m:r>
                          <a:rPr lang="en-US" i="1">
                            <a:solidFill>
                              <a:srgbClr val="B83232"/>
                            </a:solidFill>
                            <a:latin typeface="Cambria Math"/>
                          </a:rPr>
                          <m:t>𝑡</m:t>
                        </m:r>
                        <m:r>
                          <a:rPr lang="en-US" i="1">
                            <a:solidFill>
                              <a:srgbClr val="B83232"/>
                            </a:solidFill>
                            <a:latin typeface="Cambria Math"/>
                          </a:rPr>
                          <m:t>+1</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𝐾</m:t>
                        </m:r>
                      </m:e>
                      <m:sub>
                        <m:r>
                          <a:rPr lang="en-US" i="1">
                            <a:solidFill>
                              <a:srgbClr val="B83232"/>
                            </a:solidFill>
                            <a:latin typeface="Cambria Math"/>
                          </a:rPr>
                          <m:t>𝑡</m:t>
                        </m:r>
                      </m:sub>
                    </m:sSub>
                    <m:r>
                      <a:rPr lang="en-US" i="1">
                        <a:solidFill>
                          <a:srgbClr val="B83232"/>
                        </a:solidFill>
                        <a:latin typeface="Cambria Math"/>
                      </a:rPr>
                      <m:t>=</m:t>
                    </m:r>
                    <m:r>
                      <a:rPr lang="en-US" i="1">
                        <a:solidFill>
                          <a:srgbClr val="B83232"/>
                        </a:solidFill>
                        <a:latin typeface="Cambria Math"/>
                      </a:rPr>
                      <m:t>𝑠</m:t>
                    </m:r>
                    <m:sSub>
                      <m:sSubPr>
                        <m:ctrlPr>
                          <a:rPr lang="en-US" i="1">
                            <a:solidFill>
                              <a:srgbClr val="B83232"/>
                            </a:solidFill>
                            <a:latin typeface="Cambria Math" panose="02040503050406030204" pitchFamily="18" charset="0"/>
                          </a:rPr>
                        </m:ctrlPr>
                      </m:sSubPr>
                      <m:e>
                        <m:r>
                          <a:rPr lang="en-US" i="1">
                            <a:solidFill>
                              <a:srgbClr val="B83232"/>
                            </a:solidFill>
                            <a:latin typeface="Cambria Math"/>
                          </a:rPr>
                          <m:t>𝑌</m:t>
                        </m:r>
                      </m:e>
                      <m:sub>
                        <m:r>
                          <a:rPr lang="en-US" i="1">
                            <a:solidFill>
                              <a:srgbClr val="B83232"/>
                            </a:solidFill>
                            <a:latin typeface="Cambria Math"/>
                          </a:rPr>
                          <m:t>𝑡</m:t>
                        </m:r>
                      </m:sub>
                    </m:sSub>
                    <m:r>
                      <a:rPr lang="en-US" i="1">
                        <a:solidFill>
                          <a:srgbClr val="B83232"/>
                        </a:solidFill>
                        <a:latin typeface="Cambria Math"/>
                      </a:rPr>
                      <m:t>−</m:t>
                    </m:r>
                    <m:sSub>
                      <m:sSubPr>
                        <m:ctrlPr>
                          <a:rPr lang="en-US" i="1">
                            <a:solidFill>
                              <a:srgbClr val="B83232"/>
                            </a:solidFill>
                            <a:latin typeface="Cambria Math" panose="02040503050406030204" pitchFamily="18" charset="0"/>
                          </a:rPr>
                        </m:ctrlPr>
                      </m:sSubPr>
                      <m:e>
                        <m:r>
                          <a:rPr lang="en-US" i="1">
                            <a:solidFill>
                              <a:srgbClr val="B83232"/>
                            </a:solidFill>
                            <a:latin typeface="Cambria Math"/>
                            <a:sym typeface="Symbol"/>
                          </a:rPr>
                          <m:t></m:t>
                        </m:r>
                        <m:r>
                          <a:rPr lang="en-US" i="1">
                            <a:solidFill>
                              <a:srgbClr val="B83232"/>
                            </a:solidFill>
                            <a:latin typeface="Cambria Math"/>
                          </a:rPr>
                          <m:t>𝐾</m:t>
                        </m:r>
                      </m:e>
                      <m:sub>
                        <m:r>
                          <a:rPr lang="en-US" i="1">
                            <a:solidFill>
                              <a:srgbClr val="B83232"/>
                            </a:solidFill>
                            <a:latin typeface="Cambria Math"/>
                          </a:rPr>
                          <m:t>𝑡</m:t>
                        </m:r>
                      </m:sub>
                    </m:sSub>
                    <m:r>
                      <a:rPr lang="fr-FR" b="0" i="1" smtClean="0">
                        <a:solidFill>
                          <a:srgbClr val="B83232"/>
                        </a:solidFill>
                        <a:latin typeface="Cambria Math" panose="02040503050406030204" pitchFamily="18" charset="0"/>
                      </a:rPr>
                      <m:t>=0</m:t>
                    </m:r>
                  </m:oMath>
                </a14:m>
                <a:endParaRPr lang="en-US" dirty="0"/>
              </a:p>
              <a:p>
                <a:pPr marL="0" indent="0">
                  <a:buNone/>
                </a:pPr>
                <a:endParaRPr lang="en-US" dirty="0"/>
              </a:p>
              <a:p>
                <a:r>
                  <a:rPr lang="en-US" dirty="0"/>
                  <a:t>Steady state solution: </a:t>
                </a:r>
                <a14:m>
                  <m:oMath xmlns:m="http://schemas.openxmlformats.org/officeDocument/2006/math">
                    <m:r>
                      <a:rPr lang="en-US" i="1" smtClean="0">
                        <a:solidFill>
                          <a:schemeClr val="tx1"/>
                        </a:solidFill>
                        <a:latin typeface="Cambria Math"/>
                      </a:rPr>
                      <m:t>𝑠</m:t>
                    </m:r>
                    <m:sSup>
                      <m:sSupPr>
                        <m:ctrlPr>
                          <a:rPr lang="en-US" i="1">
                            <a:solidFill>
                              <a:schemeClr val="tx1"/>
                            </a:solidFill>
                            <a:latin typeface="Cambria Math" panose="02040503050406030204" pitchFamily="18" charset="0"/>
                          </a:rPr>
                        </m:ctrlPr>
                      </m:sSupPr>
                      <m:e>
                        <m:r>
                          <a:rPr lang="en-US" i="1">
                            <a:solidFill>
                              <a:schemeClr val="tx1"/>
                            </a:solidFill>
                            <a:latin typeface="Cambria Math"/>
                          </a:rPr>
                          <m:t>𝑌</m:t>
                        </m:r>
                      </m:e>
                      <m:sup>
                        <m:r>
                          <a:rPr lang="en-US" i="1">
                            <a:solidFill>
                              <a:schemeClr val="tx1"/>
                            </a:solidFill>
                            <a:latin typeface="Cambria Math"/>
                          </a:rPr>
                          <m:t>∗</m:t>
                        </m:r>
                      </m:sup>
                    </m:sSup>
                    <m:r>
                      <a:rPr lang="en-US" i="1">
                        <a:solidFill>
                          <a:schemeClr val="tx1"/>
                        </a:solidFill>
                        <a:latin typeface="Cambria Math"/>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a:sym typeface="Symbol"/>
                          </a:rPr>
                          <m:t></m:t>
                        </m:r>
                        <m:r>
                          <a:rPr lang="en-US" i="1">
                            <a:solidFill>
                              <a:schemeClr val="tx1"/>
                            </a:solidFill>
                            <a:latin typeface="Cambria Math"/>
                          </a:rPr>
                          <m:t>𝐾</m:t>
                        </m:r>
                      </m:e>
                      <m:sup>
                        <m:r>
                          <a:rPr lang="en-US" i="1">
                            <a:solidFill>
                              <a:schemeClr val="tx1"/>
                            </a:solidFill>
                            <a:latin typeface="Cambria Math"/>
                          </a:rPr>
                          <m:t>∗</m:t>
                        </m:r>
                      </m:sup>
                    </m:sSup>
                  </m:oMath>
                </a14:m>
                <a:endParaRPr lang="en-US" dirty="0"/>
              </a:p>
              <a:p>
                <a:pPr lvl="1"/>
                <a:r>
                  <a:rPr lang="en-US" dirty="0"/>
                  <a:t>Algebra: Solve for output per capita: </a:t>
                </a:r>
                <a14:m>
                  <m:oMath xmlns:m="http://schemas.openxmlformats.org/officeDocument/2006/math">
                    <m:f>
                      <m:fPr>
                        <m:ctrlPr>
                          <a:rPr lang="en-US" i="1">
                            <a:solidFill>
                              <a:srgbClr val="B83232"/>
                            </a:solidFill>
                            <a:latin typeface="Cambria Math" panose="02040503050406030204" pitchFamily="18" charset="0"/>
                          </a:rPr>
                        </m:ctrlPr>
                      </m:fPr>
                      <m:num>
                        <m:sSup>
                          <m:sSupPr>
                            <m:ctrlPr>
                              <a:rPr lang="en-US" i="1">
                                <a:solidFill>
                                  <a:srgbClr val="B83232"/>
                                </a:solidFill>
                                <a:latin typeface="Cambria Math" panose="02040503050406030204" pitchFamily="18" charset="0"/>
                              </a:rPr>
                            </m:ctrlPr>
                          </m:sSupPr>
                          <m:e>
                            <m:r>
                              <a:rPr lang="fr-FR" b="0" i="1" smtClean="0">
                                <a:solidFill>
                                  <a:srgbClr val="B83232"/>
                                </a:solidFill>
                                <a:latin typeface="Cambria Math" panose="02040503050406030204" pitchFamily="18" charset="0"/>
                              </a:rPr>
                              <m:t>𝑌</m:t>
                            </m:r>
                          </m:e>
                          <m:sup>
                            <m:r>
                              <a:rPr lang="en-US" i="1">
                                <a:solidFill>
                                  <a:srgbClr val="B83232"/>
                                </a:solidFill>
                                <a:latin typeface="Cambria Math"/>
                              </a:rPr>
                              <m:t>∗</m:t>
                            </m:r>
                          </m:sup>
                        </m:sSup>
                      </m:num>
                      <m:den>
                        <m:r>
                          <a:rPr lang="en-US" i="1">
                            <a:solidFill>
                              <a:srgbClr val="B83232"/>
                            </a:solidFill>
                            <a:latin typeface="Cambria Math"/>
                          </a:rPr>
                          <m:t>𝐿</m:t>
                        </m:r>
                      </m:den>
                    </m:f>
                    <m:r>
                      <a:rPr lang="en-US" i="1">
                        <a:solidFill>
                          <a:srgbClr val="B83232"/>
                        </a:solidFill>
                        <a:latin typeface="Cambria Math"/>
                      </a:rPr>
                      <m:t>=</m:t>
                    </m:r>
                    <m:sSup>
                      <m:sSupPr>
                        <m:ctrlPr>
                          <a:rPr lang="en-US" i="1">
                            <a:solidFill>
                              <a:srgbClr val="B83232"/>
                            </a:solidFill>
                            <a:latin typeface="Cambria Math" panose="02040503050406030204" pitchFamily="18" charset="0"/>
                          </a:rPr>
                        </m:ctrlPr>
                      </m:sSupPr>
                      <m:e>
                        <m:r>
                          <a:rPr lang="fr-FR" i="1" smtClean="0">
                            <a:solidFill>
                              <a:srgbClr val="B83232"/>
                            </a:solidFill>
                            <a:latin typeface="Cambria Math" panose="02040503050406030204" pitchFamily="18" charset="0"/>
                          </a:rPr>
                          <m:t>𝐴</m:t>
                        </m:r>
                      </m:e>
                      <m:sup>
                        <m:f>
                          <m:fPr>
                            <m:ctrlPr>
                              <a:rPr lang="en-US" i="1">
                                <a:solidFill>
                                  <a:srgbClr val="B83232"/>
                                </a:solidFill>
                                <a:latin typeface="Cambria Math" panose="02040503050406030204" pitchFamily="18" charset="0"/>
                              </a:rPr>
                            </m:ctrlPr>
                          </m:fPr>
                          <m:num>
                            <m:r>
                              <a:rPr lang="en-US" i="1">
                                <a:solidFill>
                                  <a:srgbClr val="B83232"/>
                                </a:solidFill>
                                <a:latin typeface="Cambria Math"/>
                              </a:rPr>
                              <m:t>1</m:t>
                            </m:r>
                          </m:num>
                          <m:den>
                            <m:r>
                              <a:rPr lang="en-US" i="1">
                                <a:solidFill>
                                  <a:srgbClr val="B83232"/>
                                </a:solidFill>
                                <a:latin typeface="Cambria Math"/>
                              </a:rPr>
                              <m:t>1−</m:t>
                            </m:r>
                            <m:r>
                              <a:rPr lang="en-US" i="1">
                                <a:solidFill>
                                  <a:srgbClr val="B83232"/>
                                </a:solidFill>
                                <a:latin typeface="Cambria Math"/>
                                <a:ea typeface="Cambria Math"/>
                              </a:rPr>
                              <m:t>𝛼</m:t>
                            </m:r>
                          </m:den>
                        </m:f>
                      </m:sup>
                    </m:sSup>
                    <m:sSup>
                      <m:sSupPr>
                        <m:ctrlPr>
                          <a:rPr lang="en-US" i="1">
                            <a:solidFill>
                              <a:srgbClr val="B83232"/>
                            </a:solidFill>
                            <a:latin typeface="Cambria Math" panose="02040503050406030204" pitchFamily="18" charset="0"/>
                          </a:rPr>
                        </m:ctrlPr>
                      </m:sSupPr>
                      <m:e>
                        <m:d>
                          <m:dPr>
                            <m:ctrlPr>
                              <a:rPr lang="en-US" i="1">
                                <a:solidFill>
                                  <a:srgbClr val="B83232"/>
                                </a:solidFill>
                                <a:latin typeface="Cambria Math" panose="02040503050406030204" pitchFamily="18" charset="0"/>
                              </a:rPr>
                            </m:ctrlPr>
                          </m:dPr>
                          <m:e>
                            <m:f>
                              <m:fPr>
                                <m:ctrlPr>
                                  <a:rPr lang="en-US" i="1">
                                    <a:solidFill>
                                      <a:srgbClr val="B83232"/>
                                    </a:solidFill>
                                    <a:latin typeface="Cambria Math" panose="02040503050406030204" pitchFamily="18" charset="0"/>
                                  </a:rPr>
                                </m:ctrlPr>
                              </m:fPr>
                              <m:num>
                                <m:r>
                                  <a:rPr lang="en-US" i="1">
                                    <a:solidFill>
                                      <a:srgbClr val="B83232"/>
                                    </a:solidFill>
                                    <a:latin typeface="Cambria Math"/>
                                  </a:rPr>
                                  <m:t>𝑠</m:t>
                                </m:r>
                              </m:num>
                              <m:den>
                                <m:r>
                                  <a:rPr lang="en-US" i="1">
                                    <a:solidFill>
                                      <a:srgbClr val="B83232"/>
                                    </a:solidFill>
                                    <a:latin typeface="Cambria Math"/>
                                    <a:ea typeface="Cambria Math"/>
                                  </a:rPr>
                                  <m:t>𝛿</m:t>
                                </m:r>
                              </m:den>
                            </m:f>
                          </m:e>
                        </m:d>
                      </m:e>
                      <m:sup>
                        <m:f>
                          <m:fPr>
                            <m:ctrlPr>
                              <a:rPr lang="en-US" i="1">
                                <a:solidFill>
                                  <a:srgbClr val="B83232"/>
                                </a:solidFill>
                                <a:latin typeface="Cambria Math" panose="02040503050406030204" pitchFamily="18" charset="0"/>
                              </a:rPr>
                            </m:ctrlPr>
                          </m:fPr>
                          <m:num>
                            <m:r>
                              <a:rPr lang="en-US" i="1">
                                <a:solidFill>
                                  <a:srgbClr val="B83232"/>
                                </a:solidFill>
                                <a:latin typeface="Cambria Math"/>
                                <a:ea typeface="Cambria Math"/>
                              </a:rPr>
                              <m:t>𝛼</m:t>
                            </m:r>
                          </m:num>
                          <m:den>
                            <m:r>
                              <a:rPr lang="en-US" i="1">
                                <a:solidFill>
                                  <a:srgbClr val="B83232"/>
                                </a:solidFill>
                                <a:latin typeface="Cambria Math"/>
                              </a:rPr>
                              <m:t>1−</m:t>
                            </m:r>
                            <m:r>
                              <a:rPr lang="en-US" i="1">
                                <a:solidFill>
                                  <a:srgbClr val="B83232"/>
                                </a:solidFill>
                                <a:latin typeface="Cambria Math"/>
                                <a:ea typeface="Cambria Math"/>
                              </a:rPr>
                              <m:t>𝛼</m:t>
                            </m:r>
                          </m:den>
                        </m:f>
                      </m:sup>
                    </m:sSup>
                  </m:oMath>
                </a14:m>
                <a:endParaRPr lang="en-US" dirty="0"/>
              </a:p>
              <a:p>
                <a:endParaRPr lang="en-US" dirty="0"/>
              </a:p>
              <a:p>
                <a:r>
                  <a:rPr lang="en-US" dirty="0"/>
                  <a:t>Optimal </a:t>
                </a:r>
                <a14:m>
                  <m:oMath xmlns:m="http://schemas.openxmlformats.org/officeDocument/2006/math">
                    <m:sSup>
                      <m:sSupPr>
                        <m:ctrlPr>
                          <a:rPr lang="en-US" i="1" smtClean="0">
                            <a:latin typeface="Cambria Math" panose="02040503050406030204" pitchFamily="18" charset="0"/>
                          </a:rPr>
                        </m:ctrlPr>
                      </m:sSupPr>
                      <m:e>
                        <m:r>
                          <a:rPr lang="en-US" i="1">
                            <a:latin typeface="Cambria Math"/>
                          </a:rPr>
                          <m:t>𝑠</m:t>
                        </m:r>
                      </m:e>
                      <m:sup>
                        <m:r>
                          <a:rPr lang="fr-FR" b="0" i="1" smtClean="0">
                            <a:latin typeface="Cambria Math" panose="02040503050406030204" pitchFamily="18" charset="0"/>
                          </a:rPr>
                          <m:t>∗</m:t>
                        </m:r>
                      </m:sup>
                    </m:sSup>
                  </m:oMath>
                </a14:m>
                <a:r>
                  <a:rPr lang="en-US" dirty="0"/>
                  <a:t> to maximize long-run consumption</a:t>
                </a:r>
              </a:p>
              <a:p>
                <a:pPr lvl="1"/>
                <a:r>
                  <a:rPr lang="en-US" dirty="0">
                    <a:solidFill>
                      <a:srgbClr val="C00000"/>
                    </a:solidFill>
                  </a:rPr>
                  <a:t>Golden rule</a:t>
                </a: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a:rPr>
                          <m:t>𝑠</m:t>
                        </m:r>
                      </m:e>
                      <m:sup>
                        <m:r>
                          <a:rPr lang="fr-FR" i="1">
                            <a:latin typeface="Cambria Math" panose="02040503050406030204" pitchFamily="18" charset="0"/>
                          </a:rPr>
                          <m:t>∗</m:t>
                        </m:r>
                      </m:sup>
                    </m:sSup>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𝛼</m:t>
                    </m:r>
                  </m:oMath>
                </a14:m>
                <a:endParaRPr lang="fr-FR" b="0" dirty="0">
                  <a:ea typeface="Cambria Math" panose="02040503050406030204" pitchFamily="18" charset="0"/>
                </a:endParaRPr>
              </a:p>
              <a:p>
                <a:pPr lvl="1"/>
                <a:r>
                  <a:rPr lang="en-US" dirty="0"/>
                  <a:t>Long run consumption </a:t>
                </a:r>
                <a14:m>
                  <m:oMath xmlns:m="http://schemas.openxmlformats.org/officeDocument/2006/math">
                    <m:r>
                      <a:rPr lang="fr-FR" b="0" i="1" smtClean="0">
                        <a:latin typeface="Cambria Math" panose="02040503050406030204" pitchFamily="18" charset="0"/>
                      </a:rPr>
                      <m:t>𝐶</m:t>
                    </m:r>
                    <m:r>
                      <a:rPr lang="fr-FR" b="0" i="1" smtClean="0">
                        <a:latin typeface="Cambria Math" panose="02040503050406030204" pitchFamily="18" charset="0"/>
                      </a:rPr>
                      <m:t>=</m:t>
                    </m:r>
                    <m:d>
                      <m:dPr>
                        <m:ctrlPr>
                          <a:rPr lang="fr-FR" b="0" i="1" smtClean="0">
                            <a:latin typeface="Cambria Math" panose="02040503050406030204" pitchFamily="18" charset="0"/>
                          </a:rPr>
                        </m:ctrlPr>
                      </m:dPr>
                      <m:e>
                        <m:r>
                          <a:rPr lang="fr-FR" b="0" i="1" smtClean="0">
                            <a:latin typeface="Cambria Math" panose="02040503050406030204" pitchFamily="18" charset="0"/>
                          </a:rPr>
                          <m:t>1−</m:t>
                        </m:r>
                        <m:r>
                          <a:rPr lang="fr-FR" b="0" i="1" smtClean="0">
                            <a:latin typeface="Cambria Math" panose="02040503050406030204" pitchFamily="18" charset="0"/>
                          </a:rPr>
                          <m:t>𝑠</m:t>
                        </m:r>
                      </m:e>
                    </m:d>
                    <m:r>
                      <a:rPr lang="fr-FR" b="0" i="1" smtClean="0">
                        <a:latin typeface="Cambria Math" panose="02040503050406030204" pitchFamily="18" charset="0"/>
                      </a:rPr>
                      <m:t>𝐹</m:t>
                    </m:r>
                    <m:d>
                      <m:dPr>
                        <m:ctrlPr>
                          <a:rPr lang="fr-FR" b="0" i="1" smtClean="0">
                            <a:latin typeface="Cambria Math" panose="02040503050406030204" pitchFamily="18" charset="0"/>
                          </a:rPr>
                        </m:ctrlPr>
                      </m:dPr>
                      <m:e>
                        <m:r>
                          <a:rPr lang="fr-FR" b="0" i="1" smtClean="0">
                            <a:latin typeface="Cambria Math" panose="02040503050406030204" pitchFamily="18" charset="0"/>
                          </a:rPr>
                          <m:t>𝐾</m:t>
                        </m:r>
                        <m:r>
                          <a:rPr lang="fr-FR" b="0" i="1" smtClean="0">
                            <a:latin typeface="Cambria Math" panose="02040503050406030204" pitchFamily="18" charset="0"/>
                          </a:rPr>
                          <m:t>,</m:t>
                        </m:r>
                        <m:r>
                          <a:rPr lang="fr-FR" b="0" i="1" smtClean="0">
                            <a:latin typeface="Cambria Math" panose="02040503050406030204" pitchFamily="18" charset="0"/>
                          </a:rPr>
                          <m:t>𝐿</m:t>
                        </m:r>
                      </m:e>
                    </m:d>
                    <m:r>
                      <a:rPr lang="fr-FR" b="0" i="1" smtClean="0">
                        <a:latin typeface="Cambria Math" panose="02040503050406030204" pitchFamily="18" charset="0"/>
                      </a:rPr>
                      <m:t>=</m:t>
                    </m:r>
                    <m:r>
                      <a:rPr lang="fr-FR" b="0" i="1" smtClean="0">
                        <a:latin typeface="Cambria Math" panose="02040503050406030204" pitchFamily="18" charset="0"/>
                      </a:rPr>
                      <m:t>𝐹</m:t>
                    </m:r>
                    <m:d>
                      <m:dPr>
                        <m:ctrlPr>
                          <a:rPr lang="fr-FR" b="0" i="1" smtClean="0">
                            <a:latin typeface="Cambria Math" panose="02040503050406030204" pitchFamily="18" charset="0"/>
                          </a:rPr>
                        </m:ctrlPr>
                      </m:dPr>
                      <m:e>
                        <m:r>
                          <a:rPr lang="fr-FR" b="0" i="1" smtClean="0">
                            <a:latin typeface="Cambria Math" panose="02040503050406030204" pitchFamily="18" charset="0"/>
                          </a:rPr>
                          <m:t>𝐾</m:t>
                        </m:r>
                        <m:r>
                          <a:rPr lang="fr-FR" b="0" i="1" smtClean="0">
                            <a:latin typeface="Cambria Math" panose="02040503050406030204" pitchFamily="18" charset="0"/>
                          </a:rPr>
                          <m:t>,</m:t>
                        </m:r>
                        <m:r>
                          <a:rPr lang="fr-FR" b="0" i="1" smtClean="0">
                            <a:latin typeface="Cambria Math" panose="02040503050406030204" pitchFamily="18" charset="0"/>
                          </a:rPr>
                          <m:t>𝐿</m:t>
                        </m:r>
                      </m:e>
                    </m:d>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𝛿</m:t>
                    </m:r>
                    <m:r>
                      <a:rPr lang="fr-FR" b="0" i="1" smtClean="0">
                        <a:latin typeface="Cambria Math" panose="02040503050406030204" pitchFamily="18" charset="0"/>
                        <a:ea typeface="Cambria Math" panose="02040503050406030204" pitchFamily="18" charset="0"/>
                      </a:rPr>
                      <m:t>𝐾</m:t>
                    </m:r>
                  </m:oMath>
                </a14:m>
                <a:endParaRPr lang="en-US" dirty="0"/>
              </a:p>
              <a:p>
                <a:pPr lvl="2"/>
                <a:r>
                  <a:rPr lang="en-US" dirty="0"/>
                  <a:t>Optimal </a:t>
                </a:r>
                <a14:m>
                  <m:oMath xmlns:m="http://schemas.openxmlformats.org/officeDocument/2006/math">
                    <m:sSup>
                      <m:sSupPr>
                        <m:ctrlPr>
                          <a:rPr lang="fr-FR" b="0" i="1" smtClean="0">
                            <a:latin typeface="Cambria Math" panose="02040503050406030204" pitchFamily="18" charset="0"/>
                          </a:rPr>
                        </m:ctrlPr>
                      </m:sSupPr>
                      <m:e>
                        <m:r>
                          <a:rPr lang="fr-FR" b="0" i="1" smtClean="0">
                            <a:latin typeface="Cambria Math" panose="02040503050406030204" pitchFamily="18" charset="0"/>
                          </a:rPr>
                          <m:t>𝐾</m:t>
                        </m:r>
                      </m:e>
                      <m:sup>
                        <m:r>
                          <a:rPr lang="fr-FR" b="0" i="1" smtClean="0">
                            <a:latin typeface="Cambria Math" panose="02040503050406030204" pitchFamily="18" charset="0"/>
                          </a:rPr>
                          <m:t>∗</m:t>
                        </m:r>
                      </m:sup>
                    </m:sSup>
                  </m:oMath>
                </a14:m>
                <a:r>
                  <a:rPr lang="en-US" dirty="0"/>
                  <a:t> such that </a:t>
                </a:r>
                <a14:m>
                  <m:oMath xmlns:m="http://schemas.openxmlformats.org/officeDocument/2006/math">
                    <m:sSub>
                      <m:sSubPr>
                        <m:ctrlPr>
                          <a:rPr lang="fr-FR" b="0" i="0" smtClean="0">
                            <a:latin typeface="Cambria Math" panose="02040503050406030204" pitchFamily="18" charset="0"/>
                          </a:rPr>
                        </m:ctrlPr>
                      </m:sSubPr>
                      <m:e>
                        <m:r>
                          <m:rPr>
                            <m:sty m:val="p"/>
                          </m:rPr>
                          <a:rPr lang="fr-FR" b="0" i="0" smtClean="0">
                            <a:latin typeface="Cambria Math" panose="02040503050406030204" pitchFamily="18" charset="0"/>
                          </a:rPr>
                          <m:t>F</m:t>
                        </m:r>
                      </m:e>
                      <m:sub>
                        <m:r>
                          <m:rPr>
                            <m:sty m:val="p"/>
                          </m:rPr>
                          <a:rPr lang="fr-FR" b="0" i="0" smtClean="0">
                            <a:latin typeface="Cambria Math" panose="02040503050406030204" pitchFamily="18" charset="0"/>
                          </a:rPr>
                          <m:t>K</m:t>
                        </m:r>
                      </m:sub>
                    </m:sSub>
                    <m:d>
                      <m:dPr>
                        <m:ctrlPr>
                          <a:rPr lang="fr-FR" i="1">
                            <a:latin typeface="Cambria Math" panose="02040503050406030204" pitchFamily="18" charset="0"/>
                          </a:rPr>
                        </m:ctrlPr>
                      </m:dPr>
                      <m:e>
                        <m:r>
                          <a:rPr lang="fr-FR" i="1">
                            <a:latin typeface="Cambria Math" panose="02040503050406030204" pitchFamily="18" charset="0"/>
                          </a:rPr>
                          <m:t>𝐾</m:t>
                        </m:r>
                        <m:r>
                          <a:rPr lang="fr-FR" i="1">
                            <a:latin typeface="Cambria Math" panose="02040503050406030204" pitchFamily="18" charset="0"/>
                          </a:rPr>
                          <m:t>,</m:t>
                        </m:r>
                        <m:r>
                          <a:rPr lang="fr-FR" i="1">
                            <a:latin typeface="Cambria Math" panose="02040503050406030204" pitchFamily="18" charset="0"/>
                          </a:rPr>
                          <m:t>𝐿</m:t>
                        </m:r>
                      </m:e>
                    </m:d>
                    <m:r>
                      <a:rPr lang="fr-FR" b="0" i="1" smtClean="0">
                        <a:latin typeface="Cambria Math" panose="02040503050406030204" pitchFamily="18" charset="0"/>
                      </a:rPr>
                      <m:t>=</m:t>
                    </m:r>
                    <m:r>
                      <a:rPr lang="fr-FR" i="1">
                        <a:latin typeface="Cambria Math" panose="02040503050406030204" pitchFamily="18" charset="0"/>
                        <a:ea typeface="Cambria Math" panose="02040503050406030204" pitchFamily="18" charset="0"/>
                      </a:rPr>
                      <m:t>𝛿</m:t>
                    </m:r>
                  </m:oMath>
                </a14:m>
                <a:endParaRPr lang="en-US" dirty="0"/>
              </a:p>
              <a:p>
                <a:pPr lvl="1"/>
                <a:r>
                  <a:rPr lang="en-US" dirty="0"/>
                  <a:t>What’s </a:t>
                </a:r>
                <a14:m>
                  <m:oMath xmlns:m="http://schemas.openxmlformats.org/officeDocument/2006/math">
                    <m:sSup>
                      <m:sSupPr>
                        <m:ctrlPr>
                          <a:rPr lang="fr-FR" i="1">
                            <a:latin typeface="Cambria Math" panose="02040503050406030204" pitchFamily="18" charset="0"/>
                          </a:rPr>
                        </m:ctrlPr>
                      </m:sSupPr>
                      <m:e>
                        <m:r>
                          <a:rPr lang="fr-FR" i="1">
                            <a:latin typeface="Cambria Math" panose="02040503050406030204" pitchFamily="18" charset="0"/>
                          </a:rPr>
                          <m:t>𝐾</m:t>
                        </m:r>
                      </m:e>
                      <m:sup>
                        <m:r>
                          <a:rPr lang="fr-FR" i="1">
                            <a:latin typeface="Cambria Math" panose="02040503050406030204" pitchFamily="18" charset="0"/>
                          </a:rPr>
                          <m:t>∗</m:t>
                        </m:r>
                      </m:sup>
                    </m:sSup>
                    <m:r>
                      <a:rPr lang="fr-FR" b="0" i="1" smtClean="0">
                        <a:latin typeface="Cambria Math" panose="02040503050406030204" pitchFamily="18" charset="0"/>
                      </a:rPr>
                      <m:t>/</m:t>
                    </m:r>
                    <m:sSup>
                      <m:sSupPr>
                        <m:ctrlPr>
                          <a:rPr lang="fr-FR" i="1">
                            <a:latin typeface="Cambria Math" panose="02040503050406030204" pitchFamily="18" charset="0"/>
                          </a:rPr>
                        </m:ctrlPr>
                      </m:sSupPr>
                      <m:e>
                        <m:r>
                          <a:rPr lang="fr-FR" b="0" i="1" smtClean="0">
                            <a:latin typeface="Cambria Math" panose="02040503050406030204" pitchFamily="18" charset="0"/>
                          </a:rPr>
                          <m:t>𝑌</m:t>
                        </m:r>
                      </m:e>
                      <m:sup>
                        <m:r>
                          <a:rPr lang="fr-FR" b="0" i="1" smtClean="0">
                            <a:latin typeface="Cambria Math" panose="02040503050406030204" pitchFamily="18" charset="0"/>
                          </a:rPr>
                          <m:t>∗</m:t>
                        </m:r>
                      </m:sup>
                    </m:sSup>
                  </m:oMath>
                </a14:m>
                <a:r>
                  <a:rPr lang="en-US" dirty="0"/>
                  <a:t> in the model? In the US?</a:t>
                </a:r>
              </a:p>
              <a:p>
                <a:pPr marL="274320" lvl="1"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1B91644A-1C4D-3346-D172-4E7C3ACD57C8}"/>
                  </a:ext>
                </a:extLst>
              </p:cNvPr>
              <p:cNvSpPr>
                <a:spLocks noGrp="1" noRot="1" noChangeAspect="1" noMove="1" noResize="1" noEditPoints="1" noAdjustHandles="1" noChangeArrowheads="1" noChangeShapeType="1" noTextEdit="1"/>
              </p:cNvSpPr>
              <p:nvPr>
                <p:ph sz="quarter" idx="1"/>
              </p:nvPr>
            </p:nvSpPr>
            <p:spPr>
              <a:blipFill>
                <a:blip r:embed="rId2"/>
                <a:stretch>
                  <a:fillRect l="-772" t="-1222" b="-14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4E48F1-F367-11AD-4FB4-9E882DD8D355}"/>
              </a:ext>
            </a:extLst>
          </p:cNvPr>
          <p:cNvSpPr>
            <a:spLocks noGrp="1"/>
          </p:cNvSpPr>
          <p:nvPr>
            <p:ph type="sldNum" sz="quarter" idx="12"/>
          </p:nvPr>
        </p:nvSpPr>
        <p:spPr/>
        <p:txBody>
          <a:bodyPr/>
          <a:lstStyle/>
          <a:p>
            <a:r>
              <a:rPr lang="en-US"/>
              <a:t>[ </a:t>
            </a:r>
            <a:fld id="{20935799-1D9E-4510-B317-BE6250590C04}" type="slidenum">
              <a:rPr lang="en-US" smtClean="0"/>
              <a:pPr/>
              <a:t>55</a:t>
            </a:fld>
            <a:r>
              <a:rPr lang="en-US"/>
              <a:t> ]</a:t>
            </a:r>
            <a:endParaRPr lang="en-US" dirty="0"/>
          </a:p>
        </p:txBody>
      </p:sp>
    </p:spTree>
    <p:extLst>
      <p:ext uri="{BB962C8B-B14F-4D97-AF65-F5344CB8AC3E}">
        <p14:creationId xmlns:p14="http://schemas.microsoft.com/office/powerpoint/2010/main" val="153384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7A4D1-A3AB-F48F-24B0-27257891D5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432CA-BC0C-D2FF-3DC9-951E644A1BEB}"/>
              </a:ext>
            </a:extLst>
          </p:cNvPr>
          <p:cNvSpPr>
            <a:spLocks noGrp="1"/>
          </p:cNvSpPr>
          <p:nvPr>
            <p:ph type="title"/>
          </p:nvPr>
        </p:nvSpPr>
        <p:spPr/>
        <p:txBody>
          <a:bodyPr>
            <a:normAutofit fontScale="90000"/>
          </a:bodyPr>
          <a:lstStyle/>
          <a:p>
            <a:r>
              <a:rPr lang="en-US" dirty="0"/>
              <a:t>Summary (5/5): </a:t>
            </a:r>
            <a:r>
              <a:rPr lang="en-US" dirty="0">
                <a:solidFill>
                  <a:srgbClr val="B83232"/>
                </a:solidFill>
              </a:rPr>
              <a:t>Lessons and deficiencies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379E6A-5C09-4976-18A5-DCE12CE87E0F}"/>
                  </a:ext>
                </a:extLst>
              </p:cNvPr>
              <p:cNvSpPr>
                <a:spLocks noGrp="1"/>
              </p:cNvSpPr>
              <p:nvPr>
                <p:ph sz="quarter" idx="1"/>
              </p:nvPr>
            </p:nvSpPr>
            <p:spPr/>
            <p:txBody>
              <a:bodyPr>
                <a:normAutofit/>
              </a:bodyPr>
              <a:lstStyle/>
              <a:p>
                <a:r>
                  <a:rPr lang="fr-FR" dirty="0"/>
                  <a:t>Useful model to </a:t>
                </a:r>
                <a:r>
                  <a:rPr lang="fr-FR" dirty="0" err="1"/>
                  <a:t>think</a:t>
                </a:r>
                <a:r>
                  <a:rPr lang="fr-FR" dirty="0"/>
                  <a:t> of </a:t>
                </a:r>
                <a:r>
                  <a:rPr lang="fr-FR" dirty="0">
                    <a:solidFill>
                      <a:srgbClr val="C00000"/>
                    </a:solidFill>
                  </a:rPr>
                  <a:t>transitions</a:t>
                </a:r>
              </a:p>
              <a:p>
                <a:pPr lvl="1"/>
                <a:r>
                  <a:rPr lang="fr-FR" dirty="0"/>
                  <a:t>Model </a:t>
                </a:r>
                <a:r>
                  <a:rPr lang="fr-FR" dirty="0">
                    <a:solidFill>
                      <a:srgbClr val="C00000"/>
                    </a:solidFill>
                  </a:rPr>
                  <a:t>catch-up</a:t>
                </a:r>
                <a:r>
                  <a:rPr lang="fr-FR" dirty="0"/>
                  <a:t> of </a:t>
                </a:r>
                <a:r>
                  <a:rPr lang="fr-FR" dirty="0" err="1"/>
                  <a:t>poor</a:t>
                </a:r>
                <a:r>
                  <a:rPr lang="fr-FR" dirty="0"/>
                  <a:t> countries </a:t>
                </a:r>
                <a:r>
                  <a:rPr lang="fr-FR" dirty="0" err="1"/>
                  <a:t>with</a:t>
                </a:r>
                <a:r>
                  <a:rPr lang="fr-FR" dirty="0"/>
                  <a:t> </a:t>
                </a:r>
                <a14:m>
                  <m:oMath xmlns:m="http://schemas.openxmlformats.org/officeDocument/2006/math">
                    <m:sSub>
                      <m:sSubPr>
                        <m:ctrlPr>
                          <a:rPr lang="fr-FR" b="0" i="1" smtClean="0">
                            <a:solidFill>
                              <a:schemeClr val="tx1"/>
                            </a:solidFill>
                            <a:latin typeface="Cambria Math" panose="02040503050406030204" pitchFamily="18" charset="0"/>
                          </a:rPr>
                        </m:ctrlPr>
                      </m:sSubPr>
                      <m:e>
                        <m:r>
                          <a:rPr lang="en-US" i="1">
                            <a:solidFill>
                              <a:schemeClr val="tx1"/>
                            </a:solidFill>
                            <a:latin typeface="Cambria Math"/>
                          </a:rPr>
                          <m:t>𝐾</m:t>
                        </m:r>
                      </m:e>
                      <m:sub>
                        <m:r>
                          <a:rPr lang="fr-FR" b="0" i="1" smtClean="0">
                            <a:solidFill>
                              <a:schemeClr val="tx1"/>
                            </a:solidFill>
                            <a:latin typeface="Cambria Math" panose="02040503050406030204" pitchFamily="18" charset="0"/>
                          </a:rPr>
                          <m:t>0</m:t>
                        </m:r>
                      </m:sub>
                    </m:sSub>
                    <m:r>
                      <a:rPr lang="fr-FR" b="0" i="1" smtClean="0">
                        <a:solidFill>
                          <a:schemeClr val="tx1"/>
                        </a:solidFill>
                        <a:latin typeface="Cambria Math" panose="02040503050406030204" pitchFamily="18" charset="0"/>
                      </a:rPr>
                      <m:t>&lt;</m:t>
                    </m:r>
                    <m:sSup>
                      <m:sSupPr>
                        <m:ctrlPr>
                          <a:rPr lang="fr-FR" b="0"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𝐾</m:t>
                        </m:r>
                      </m:e>
                      <m:sup>
                        <m:r>
                          <a:rPr lang="fr-FR" b="0" i="1" smtClean="0">
                            <a:solidFill>
                              <a:schemeClr val="tx1"/>
                            </a:solidFill>
                            <a:latin typeface="Cambria Math" panose="02040503050406030204" pitchFamily="18" charset="0"/>
                          </a:rPr>
                          <m:t>∗</m:t>
                        </m:r>
                      </m:sup>
                    </m:sSup>
                  </m:oMath>
                </a14:m>
                <a:endParaRPr lang="en-US" dirty="0"/>
              </a:p>
              <a:p>
                <a:pPr lvl="1"/>
                <a:r>
                  <a:rPr lang="en-US" dirty="0"/>
                  <a:t>Catch up = fast-growth episodes</a:t>
                </a:r>
              </a:p>
              <a:p>
                <a:endParaRPr lang="en-US" dirty="0"/>
              </a:p>
              <a:p>
                <a:r>
                  <a:rPr lang="en-US" dirty="0">
                    <a:solidFill>
                      <a:srgbClr val="C00000"/>
                    </a:solidFill>
                  </a:rPr>
                  <a:t>Exogenous savings </a:t>
                </a:r>
                <a:r>
                  <a:rPr lang="en-US" dirty="0"/>
                  <a:t>rate</a:t>
                </a:r>
              </a:p>
              <a:p>
                <a:pPr lvl="1"/>
                <a:r>
                  <a:rPr lang="en-US" dirty="0"/>
                  <a:t>Not a good model to think of variations of savings rate over time (Chapter 6)</a:t>
                </a:r>
              </a:p>
              <a:p>
                <a:pPr lvl="1"/>
                <a:endParaRPr lang="en-US" dirty="0"/>
              </a:p>
              <a:p>
                <a:r>
                  <a:rPr lang="en-US" dirty="0"/>
                  <a:t>Capital accumulation alone does not lead to </a:t>
                </a:r>
                <a:r>
                  <a:rPr lang="en-US" dirty="0">
                    <a:solidFill>
                      <a:srgbClr val="C00000"/>
                    </a:solidFill>
                  </a:rPr>
                  <a:t>long-run growth</a:t>
                </a:r>
              </a:p>
              <a:p>
                <a:pPr lvl="1"/>
                <a:r>
                  <a:rPr lang="en-US" dirty="0"/>
                  <a:t>Not a good model to think of long-run positive growth and balanced growth path (Chapter 5)</a:t>
                </a:r>
              </a:p>
            </p:txBody>
          </p:sp>
        </mc:Choice>
        <mc:Fallback>
          <p:sp>
            <p:nvSpPr>
              <p:cNvPr id="3" name="Content Placeholder 2">
                <a:extLst>
                  <a:ext uri="{FF2B5EF4-FFF2-40B4-BE49-F238E27FC236}">
                    <a16:creationId xmlns:a16="http://schemas.microsoft.com/office/drawing/2014/main" id="{D1379E6A-5C09-4976-18A5-DCE12CE87E0F}"/>
                  </a:ext>
                </a:extLst>
              </p:cNvPr>
              <p:cNvSpPr>
                <a:spLocks noGrp="1" noRot="1" noChangeAspect="1" noMove="1" noResize="1" noEditPoints="1" noAdjustHandles="1" noChangeArrowheads="1" noChangeShapeType="1" noTextEdit="1"/>
              </p:cNvSpPr>
              <p:nvPr>
                <p:ph sz="quarter" idx="1"/>
              </p:nvPr>
            </p:nvSpPr>
            <p:spPr>
              <a:blipFill>
                <a:blip r:embed="rId2"/>
                <a:stretch>
                  <a:fillRect l="-772" t="-1222" b="-2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706BB13-BAAA-2680-14BA-C5F8F3D37BE0}"/>
              </a:ext>
            </a:extLst>
          </p:cNvPr>
          <p:cNvSpPr>
            <a:spLocks noGrp="1"/>
          </p:cNvSpPr>
          <p:nvPr>
            <p:ph type="sldNum" sz="quarter" idx="12"/>
          </p:nvPr>
        </p:nvSpPr>
        <p:spPr/>
        <p:txBody>
          <a:bodyPr/>
          <a:lstStyle/>
          <a:p>
            <a:r>
              <a:rPr lang="en-US"/>
              <a:t>[ </a:t>
            </a:r>
            <a:fld id="{20935799-1D9E-4510-B317-BE6250590C04}" type="slidenum">
              <a:rPr lang="en-US" smtClean="0"/>
              <a:pPr/>
              <a:t>56</a:t>
            </a:fld>
            <a:r>
              <a:rPr lang="en-US"/>
              <a:t> ]</a:t>
            </a:r>
            <a:endParaRPr lang="en-US" dirty="0"/>
          </a:p>
        </p:txBody>
      </p:sp>
    </p:spTree>
    <p:extLst>
      <p:ext uri="{BB962C8B-B14F-4D97-AF65-F5344CB8AC3E}">
        <p14:creationId xmlns:p14="http://schemas.microsoft.com/office/powerpoint/2010/main" val="4398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questions </a:t>
            </a:r>
          </a:p>
        </p:txBody>
      </p:sp>
      <p:sp>
        <p:nvSpPr>
          <p:cNvPr id="3" name="Content Placeholder 2"/>
          <p:cNvSpPr>
            <a:spLocks noGrp="1"/>
          </p:cNvSpPr>
          <p:nvPr>
            <p:ph sz="quarter" idx="1"/>
          </p:nvPr>
        </p:nvSpPr>
        <p:spPr/>
        <p:txBody>
          <a:bodyPr>
            <a:normAutofit fontScale="85000" lnSpcReduction="10000"/>
          </a:bodyPr>
          <a:lstStyle/>
          <a:p>
            <a:r>
              <a:rPr lang="en-US" dirty="0"/>
              <a:t>What is the growth-generating mechanism in the Solow model?</a:t>
            </a:r>
          </a:p>
          <a:p>
            <a:r>
              <a:rPr lang="en-US" dirty="0"/>
              <a:t>Does the model generate sustained growth? Why or why not?</a:t>
            </a:r>
          </a:p>
          <a:p>
            <a:r>
              <a:rPr lang="en-US" dirty="0"/>
              <a:t>What is the real interest rate? How is it determined in the model?</a:t>
            </a:r>
          </a:p>
          <a:p>
            <a:r>
              <a:rPr lang="en-US" dirty="0"/>
              <a:t>Why do countries in the model differ in their growth rates?</a:t>
            </a:r>
          </a:p>
          <a:p>
            <a:r>
              <a:rPr lang="en-US" dirty="0"/>
              <a:t>Why do poor countries (at least the disciplined ones) growth faster than rich countries? What about the rest of the poor countries?</a:t>
            </a:r>
          </a:p>
          <a:p>
            <a:r>
              <a:rPr lang="en-US" dirty="0"/>
              <a:t>What is a comparative statics exercise?</a:t>
            </a:r>
          </a:p>
          <a:p>
            <a:r>
              <a:rPr lang="en-US" dirty="0"/>
              <a:t>What is the transition dynamics?</a:t>
            </a:r>
          </a:p>
          <a:p>
            <a:r>
              <a:rPr lang="en-US" dirty="0"/>
              <a:t>What happens in the model when part of the capital is destroyed? When saving rate or depreciation rate increase?</a:t>
            </a:r>
          </a:p>
          <a:p>
            <a:r>
              <a:rPr lang="en-US" dirty="0"/>
              <a:t>What are plausible values for the depreciation and saving rates?</a:t>
            </a:r>
          </a:p>
          <a:p>
            <a:r>
              <a:rPr lang="en-US" dirty="0"/>
              <a:t>What are exogenous and endogenous variables?</a:t>
            </a:r>
          </a:p>
          <a:p>
            <a:r>
              <a:rPr lang="en-US" dirty="0"/>
              <a:t>What are stock and flow variables?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57</a:t>
            </a:fld>
            <a:r>
              <a:rPr lang="en-US"/>
              <a:t> ]</a:t>
            </a:r>
            <a:endParaRPr lang="en-US" dirty="0"/>
          </a:p>
        </p:txBody>
      </p:sp>
    </p:spTree>
    <p:extLst>
      <p:ext uri="{BB962C8B-B14F-4D97-AF65-F5344CB8AC3E}">
        <p14:creationId xmlns:p14="http://schemas.microsoft.com/office/powerpoint/2010/main" val="413900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cross-country comparison – ex ante</a:t>
            </a:r>
          </a:p>
        </p:txBody>
      </p:sp>
      <p:sp>
        <p:nvSpPr>
          <p:cNvPr id="3" name="Content Placeholder 2"/>
          <p:cNvSpPr>
            <a:spLocks noGrp="1"/>
          </p:cNvSpPr>
          <p:nvPr>
            <p:ph sz="quarter" idx="1"/>
          </p:nvPr>
        </p:nvSpPr>
        <p:spPr/>
        <p:txBody>
          <a:bodyPr>
            <a:normAutofit/>
          </a:bodyPr>
          <a:lstStyle/>
          <a:p>
            <a:r>
              <a:rPr lang="en-US" sz="2400" dirty="0"/>
              <a:t>What about the role of initial conditions? Do countries that start poor catch up? Is there </a:t>
            </a:r>
            <a:r>
              <a:rPr lang="en-US" sz="2400" b="1" dirty="0">
                <a:solidFill>
                  <a:srgbClr val="B83232"/>
                </a:solidFill>
              </a:rPr>
              <a:t>convergence</a:t>
            </a:r>
            <a:r>
              <a:rPr lang="en-US" sz="2400" dirty="0"/>
              <a:t>?</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6</a:t>
            </a:fld>
            <a:r>
              <a:rPr lang="en-US"/>
              <a:t> ]</a:t>
            </a:r>
            <a:endParaRPr lang="en-US" dirty="0"/>
          </a:p>
        </p:txBody>
      </p:sp>
      <p:grpSp>
        <p:nvGrpSpPr>
          <p:cNvPr id="8" name="Group 7"/>
          <p:cNvGrpSpPr/>
          <p:nvPr/>
        </p:nvGrpSpPr>
        <p:grpSpPr>
          <a:xfrm>
            <a:off x="838200" y="1905556"/>
            <a:ext cx="4762236" cy="4419044"/>
            <a:chOff x="838200" y="1905556"/>
            <a:chExt cx="4762236" cy="4419044"/>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905556"/>
              <a:ext cx="4762236" cy="4419044"/>
            </a:xfrm>
            <a:prstGeom prst="rect">
              <a:avLst/>
            </a:prstGeom>
          </p:spPr>
        </p:pic>
        <p:sp>
          <p:nvSpPr>
            <p:cNvPr id="6" name="Right Arrow 5"/>
            <p:cNvSpPr/>
            <p:nvPr/>
          </p:nvSpPr>
          <p:spPr>
            <a:xfrm>
              <a:off x="1600199" y="5873530"/>
              <a:ext cx="476253" cy="3048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2066945">
              <a:off x="4153713" y="1995541"/>
              <a:ext cx="476253" cy="3048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5600436" y="2443877"/>
            <a:ext cx="3086364" cy="2862322"/>
          </a:xfrm>
          <a:prstGeom prst="rect">
            <a:avLst/>
          </a:prstGeom>
          <a:noFill/>
        </p:spPr>
        <p:txBody>
          <a:bodyPr wrap="square" rtlCol="0">
            <a:spAutoFit/>
          </a:bodyPr>
          <a:lstStyle/>
          <a:p>
            <a:pPr marL="342900" indent="-342900">
              <a:buAutoNum type="arabicPeriod"/>
            </a:pPr>
            <a:r>
              <a:rPr lang="en-US" dirty="0"/>
              <a:t>Countries that started rich in 1970 grew at stable rates around 2%. </a:t>
            </a:r>
          </a:p>
          <a:p>
            <a:pPr marL="342900" indent="-342900">
              <a:buAutoNum type="arabicPeriod"/>
            </a:pPr>
            <a:r>
              <a:rPr lang="en-US" dirty="0"/>
              <a:t>Growth rates of countries that started poor were all over the place.</a:t>
            </a:r>
          </a:p>
          <a:p>
            <a:pPr marL="342900" indent="-342900">
              <a:buAutoNum type="arabicPeriod"/>
            </a:pPr>
            <a:r>
              <a:rPr lang="en-US" b="1" dirty="0">
                <a:solidFill>
                  <a:srgbClr val="B83232"/>
                </a:solidFill>
              </a:rPr>
              <a:t>Growth miracles and growth disasters.</a:t>
            </a:r>
          </a:p>
          <a:p>
            <a:pPr marL="342900" indent="-342900">
              <a:buAutoNum type="arabicPeriod"/>
            </a:pPr>
            <a:r>
              <a:rPr lang="en-US" b="1" dirty="0">
                <a:solidFill>
                  <a:srgbClr val="B83232"/>
                </a:solidFill>
              </a:rPr>
              <a:t>No convergence ?</a:t>
            </a:r>
          </a:p>
          <a:p>
            <a:endParaRPr lang="en-US" dirty="0"/>
          </a:p>
        </p:txBody>
      </p:sp>
      <p:sp>
        <p:nvSpPr>
          <p:cNvPr id="10" name="TextBox 9"/>
          <p:cNvSpPr txBox="1"/>
          <p:nvPr/>
        </p:nvSpPr>
        <p:spPr>
          <a:xfrm>
            <a:off x="2819400" y="5316592"/>
            <a:ext cx="1725152" cy="369332"/>
          </a:xfrm>
          <a:prstGeom prst="rect">
            <a:avLst/>
          </a:prstGeom>
          <a:noFill/>
        </p:spPr>
        <p:txBody>
          <a:bodyPr wrap="none" rtlCol="0">
            <a:spAutoFit/>
          </a:bodyPr>
          <a:lstStyle/>
          <a:p>
            <a:r>
              <a:rPr lang="en-US" dirty="0">
                <a:solidFill>
                  <a:srgbClr val="B83232"/>
                </a:solidFill>
              </a:rPr>
              <a:t>growth disasters</a:t>
            </a:r>
          </a:p>
        </p:txBody>
      </p:sp>
      <p:sp>
        <p:nvSpPr>
          <p:cNvPr id="11" name="TextBox 10"/>
          <p:cNvSpPr txBox="1"/>
          <p:nvPr/>
        </p:nvSpPr>
        <p:spPr>
          <a:xfrm>
            <a:off x="2801068" y="2443877"/>
            <a:ext cx="1685077" cy="369332"/>
          </a:xfrm>
          <a:prstGeom prst="rect">
            <a:avLst/>
          </a:prstGeom>
          <a:noFill/>
        </p:spPr>
        <p:txBody>
          <a:bodyPr wrap="none" rtlCol="0">
            <a:spAutoFit/>
          </a:bodyPr>
          <a:lstStyle/>
          <a:p>
            <a:r>
              <a:rPr lang="en-US" dirty="0">
                <a:solidFill>
                  <a:srgbClr val="B83232"/>
                </a:solidFill>
              </a:rPr>
              <a:t>growth miracles</a:t>
            </a:r>
          </a:p>
        </p:txBody>
      </p:sp>
      <p:sp>
        <p:nvSpPr>
          <p:cNvPr id="12" name="TextBox 11"/>
          <p:cNvSpPr txBox="1"/>
          <p:nvPr/>
        </p:nvSpPr>
        <p:spPr>
          <a:xfrm>
            <a:off x="381000" y="6400800"/>
            <a:ext cx="6148158" cy="307777"/>
          </a:xfrm>
          <a:prstGeom prst="rect">
            <a:avLst/>
          </a:prstGeom>
          <a:noFill/>
        </p:spPr>
        <p:txBody>
          <a:bodyPr wrap="none" rtlCol="0">
            <a:spAutoFit/>
          </a:bodyPr>
          <a:lstStyle/>
          <a:p>
            <a:r>
              <a:rPr lang="en-US" sz="1400" b="1" dirty="0"/>
              <a:t>Source</a:t>
            </a:r>
            <a:r>
              <a:rPr lang="en-US" sz="1400" dirty="0"/>
              <a:t>: Sachs, Warner (1995) Economic Reform and the Process of Globalization</a:t>
            </a:r>
          </a:p>
        </p:txBody>
      </p:sp>
    </p:spTree>
    <p:extLst>
      <p:ext uri="{BB962C8B-B14F-4D97-AF65-F5344CB8AC3E}">
        <p14:creationId xmlns:p14="http://schemas.microsoft.com/office/powerpoint/2010/main" val="2872284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A scatterplot graph with Per capita GDP, 1960 in 2011 dollars ranging from 4,000 to 20,000 on the x axis and per capita GDP growth from 1960 to 2017 ranging from 1.5 to 5.0 percent on the y axis. Countries Portugal, Japan, Ireland, Spain, Turkey, Greece, Italy, Finland, Austria, Germany, Belgium, France, Norway, Iceland, Sweden, Netherlands, Denmark, U.K., Canada, Australia, New Zealand, Luxembourg, United States, and Switzerland. Switzerland has the largest per capita GDP with 20,000 but has a low per capita GDP growth of 2.1%. Ireland has the highest per capita GDP growth with 4.5%. Source: Penn World Tables, Version 9.1.">
            <a:extLst>
              <a:ext uri="{FF2B5EF4-FFF2-40B4-BE49-F238E27FC236}">
                <a16:creationId xmlns:a16="http://schemas.microsoft.com/office/drawing/2014/main" id="{78B301EF-6CA6-4C62-8E01-E40977808F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410"/>
          <a:stretch/>
        </p:blipFill>
        <p:spPr bwMode="auto">
          <a:xfrm>
            <a:off x="228600" y="2186033"/>
            <a:ext cx="5456107" cy="3605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A cross-country comparison – ex ante</a:t>
            </a:r>
          </a:p>
        </p:txBody>
      </p:sp>
      <p:sp>
        <p:nvSpPr>
          <p:cNvPr id="3" name="Content Placeholder 2"/>
          <p:cNvSpPr>
            <a:spLocks noGrp="1"/>
          </p:cNvSpPr>
          <p:nvPr>
            <p:ph sz="quarter" idx="1"/>
          </p:nvPr>
        </p:nvSpPr>
        <p:spPr/>
        <p:txBody>
          <a:bodyPr>
            <a:normAutofit/>
          </a:bodyPr>
          <a:lstStyle/>
          <a:p>
            <a:r>
              <a:rPr lang="en-US" sz="2400" dirty="0"/>
              <a:t>Let us look only at countries that </a:t>
            </a:r>
            <a:r>
              <a:rPr lang="en-US" sz="2400" b="1" dirty="0">
                <a:solidFill>
                  <a:srgbClr val="B83232"/>
                </a:solidFill>
              </a:rPr>
              <a:t>opened</a:t>
            </a:r>
            <a:r>
              <a:rPr lang="en-US" sz="2400" dirty="0"/>
              <a:t> their economies (probably also conducted other sensible policies).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7</a:t>
            </a:fld>
            <a:r>
              <a:rPr lang="en-US"/>
              <a:t> ]</a:t>
            </a:r>
            <a:endParaRPr lang="en-US" dirty="0"/>
          </a:p>
        </p:txBody>
      </p:sp>
      <p:sp>
        <p:nvSpPr>
          <p:cNvPr id="9" name="TextBox 8"/>
          <p:cNvSpPr txBox="1"/>
          <p:nvPr/>
        </p:nvSpPr>
        <p:spPr>
          <a:xfrm>
            <a:off x="5791200" y="2443877"/>
            <a:ext cx="3086364" cy="2585323"/>
          </a:xfrm>
          <a:prstGeom prst="rect">
            <a:avLst/>
          </a:prstGeom>
          <a:noFill/>
        </p:spPr>
        <p:txBody>
          <a:bodyPr wrap="square" rtlCol="0">
            <a:spAutoFit/>
          </a:bodyPr>
          <a:lstStyle/>
          <a:p>
            <a:pPr marL="342900" indent="-342900">
              <a:buAutoNum type="arabicPeriod"/>
            </a:pPr>
            <a:r>
              <a:rPr lang="en-US" dirty="0"/>
              <a:t>Poor countries grow much faster.</a:t>
            </a:r>
          </a:p>
          <a:p>
            <a:pPr marL="342900" indent="-342900">
              <a:buAutoNum type="arabicPeriod"/>
            </a:pPr>
            <a:r>
              <a:rPr lang="en-US" b="1" dirty="0">
                <a:solidFill>
                  <a:srgbClr val="B83232"/>
                </a:solidFill>
              </a:rPr>
              <a:t>Convergence!</a:t>
            </a:r>
          </a:p>
          <a:p>
            <a:endParaRPr lang="en-US" dirty="0"/>
          </a:p>
          <a:p>
            <a:endParaRPr lang="en-US" dirty="0"/>
          </a:p>
          <a:p>
            <a:r>
              <a:rPr lang="en-US" dirty="0"/>
              <a:t>We will see such </a:t>
            </a:r>
            <a:r>
              <a:rPr lang="en-US" dirty="0">
                <a:solidFill>
                  <a:srgbClr val="B83232"/>
                </a:solidFill>
              </a:rPr>
              <a:t>dynamics</a:t>
            </a:r>
            <a:r>
              <a:rPr lang="en-US" dirty="0"/>
              <a:t> in our model.  Countries </a:t>
            </a:r>
            <a:r>
              <a:rPr lang="en-US" dirty="0">
                <a:solidFill>
                  <a:srgbClr val="B83232"/>
                </a:solidFill>
              </a:rPr>
              <a:t>grow fast initially</a:t>
            </a:r>
            <a:r>
              <a:rPr lang="en-US" dirty="0"/>
              <a:t>, then growth slows down.</a:t>
            </a:r>
          </a:p>
        </p:txBody>
      </p:sp>
      <p:sp>
        <p:nvSpPr>
          <p:cNvPr id="11" name="TextBox 10"/>
          <p:cNvSpPr txBox="1"/>
          <p:nvPr/>
        </p:nvSpPr>
        <p:spPr>
          <a:xfrm>
            <a:off x="381000" y="6400800"/>
            <a:ext cx="6148158" cy="307777"/>
          </a:xfrm>
          <a:prstGeom prst="rect">
            <a:avLst/>
          </a:prstGeom>
          <a:noFill/>
        </p:spPr>
        <p:txBody>
          <a:bodyPr wrap="none" rtlCol="0">
            <a:spAutoFit/>
          </a:bodyPr>
          <a:lstStyle/>
          <a:p>
            <a:r>
              <a:rPr lang="en-US" sz="1400" b="1" dirty="0"/>
              <a:t>Source</a:t>
            </a:r>
            <a:r>
              <a:rPr lang="en-US" sz="1400" dirty="0"/>
              <a:t>: Sachs, Warner (1995) Economic Reform and the Process of Globalization</a:t>
            </a:r>
          </a:p>
        </p:txBody>
      </p:sp>
      <p:sp>
        <p:nvSpPr>
          <p:cNvPr id="15" name="Right Arrow 5">
            <a:extLst>
              <a:ext uri="{FF2B5EF4-FFF2-40B4-BE49-F238E27FC236}">
                <a16:creationId xmlns:a16="http://schemas.microsoft.com/office/drawing/2014/main" id="{6733C872-61E5-4FBA-966A-8669A0B5F806}"/>
              </a:ext>
            </a:extLst>
          </p:cNvPr>
          <p:cNvSpPr/>
          <p:nvPr/>
        </p:nvSpPr>
        <p:spPr>
          <a:xfrm>
            <a:off x="3855916" y="5459896"/>
            <a:ext cx="476253" cy="3048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C60ADC5-C5B0-47E5-B880-7D7EA973473D}"/>
              </a:ext>
            </a:extLst>
          </p:cNvPr>
          <p:cNvSpPr txBox="1"/>
          <p:nvPr/>
        </p:nvSpPr>
        <p:spPr>
          <a:xfrm>
            <a:off x="1610138" y="2125902"/>
            <a:ext cx="1890261" cy="369332"/>
          </a:xfrm>
          <a:prstGeom prst="rect">
            <a:avLst/>
          </a:prstGeom>
          <a:noFill/>
        </p:spPr>
        <p:txBody>
          <a:bodyPr wrap="none" rtlCol="0">
            <a:spAutoFit/>
          </a:bodyPr>
          <a:lstStyle/>
          <a:p>
            <a:r>
              <a:rPr lang="en-US" dirty="0">
                <a:solidFill>
                  <a:srgbClr val="B83232"/>
                </a:solidFill>
              </a:rPr>
              <a:t>OECD economies</a:t>
            </a:r>
          </a:p>
        </p:txBody>
      </p:sp>
    </p:spTree>
    <p:extLst>
      <p:ext uri="{BB962C8B-B14F-4D97-AF65-F5344CB8AC3E}">
        <p14:creationId xmlns:p14="http://schemas.microsoft.com/office/powerpoint/2010/main" val="101906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cross-country comparison – ex ante</a:t>
            </a:r>
          </a:p>
        </p:txBody>
      </p:sp>
      <p:sp>
        <p:nvSpPr>
          <p:cNvPr id="3" name="Content Placeholder 2"/>
          <p:cNvSpPr>
            <a:spLocks noGrp="1"/>
          </p:cNvSpPr>
          <p:nvPr>
            <p:ph sz="quarter" idx="1"/>
          </p:nvPr>
        </p:nvSpPr>
        <p:spPr/>
        <p:txBody>
          <a:bodyPr>
            <a:normAutofit/>
          </a:bodyPr>
          <a:lstStyle/>
          <a:p>
            <a:r>
              <a:rPr lang="en-US" sz="2400" dirty="0"/>
              <a:t>Let us look only at countries that opened their economies (probably also conducted other sensible policies).</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8</a:t>
            </a:fld>
            <a:r>
              <a:rPr lang="en-US"/>
              <a:t> ]</a:t>
            </a:r>
            <a:endParaRPr lang="en-US" dirty="0"/>
          </a:p>
        </p:txBody>
      </p:sp>
      <p:grpSp>
        <p:nvGrpSpPr>
          <p:cNvPr id="10" name="Group 9"/>
          <p:cNvGrpSpPr/>
          <p:nvPr/>
        </p:nvGrpSpPr>
        <p:grpSpPr>
          <a:xfrm>
            <a:off x="838200" y="1915263"/>
            <a:ext cx="4762236" cy="4399629"/>
            <a:chOff x="838200" y="1915263"/>
            <a:chExt cx="4762236" cy="439962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915263"/>
              <a:ext cx="4762236" cy="4399629"/>
            </a:xfrm>
            <a:prstGeom prst="rect">
              <a:avLst/>
            </a:prstGeom>
          </p:spPr>
        </p:pic>
        <p:sp>
          <p:nvSpPr>
            <p:cNvPr id="6" name="Right Arrow 5"/>
            <p:cNvSpPr/>
            <p:nvPr/>
          </p:nvSpPr>
          <p:spPr>
            <a:xfrm>
              <a:off x="1600199" y="5873530"/>
              <a:ext cx="476253" cy="3048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2066945">
              <a:off x="4153713" y="1995541"/>
              <a:ext cx="476253" cy="304800"/>
            </a:xfrm>
            <a:prstGeom prst="rightArrow">
              <a:avLst/>
            </a:prstGeom>
            <a:solidFill>
              <a:srgbClr val="B832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5676636" y="2443877"/>
            <a:ext cx="3086364" cy="2585323"/>
          </a:xfrm>
          <a:prstGeom prst="rect">
            <a:avLst/>
          </a:prstGeom>
          <a:noFill/>
        </p:spPr>
        <p:txBody>
          <a:bodyPr wrap="square" rtlCol="0">
            <a:spAutoFit/>
          </a:bodyPr>
          <a:lstStyle/>
          <a:p>
            <a:pPr marL="342900" indent="-342900">
              <a:buAutoNum type="arabicPeriod"/>
            </a:pPr>
            <a:r>
              <a:rPr lang="en-US" dirty="0"/>
              <a:t>Poor countries grow much faster.</a:t>
            </a:r>
          </a:p>
          <a:p>
            <a:pPr marL="342900" indent="-342900">
              <a:buAutoNum type="arabicPeriod"/>
            </a:pPr>
            <a:r>
              <a:rPr lang="en-US" b="1" dirty="0">
                <a:solidFill>
                  <a:srgbClr val="B83232"/>
                </a:solidFill>
              </a:rPr>
              <a:t>Convergence!</a:t>
            </a:r>
          </a:p>
          <a:p>
            <a:endParaRPr lang="en-US" dirty="0"/>
          </a:p>
          <a:p>
            <a:endParaRPr lang="en-US" dirty="0"/>
          </a:p>
          <a:p>
            <a:r>
              <a:rPr lang="en-US" dirty="0"/>
              <a:t>We will see such dynamics in our model.  Countries grow fast initially, then growth slows down.</a:t>
            </a:r>
          </a:p>
        </p:txBody>
      </p:sp>
      <p:sp>
        <p:nvSpPr>
          <p:cNvPr id="11" name="TextBox 10"/>
          <p:cNvSpPr txBox="1"/>
          <p:nvPr/>
        </p:nvSpPr>
        <p:spPr>
          <a:xfrm>
            <a:off x="381000" y="6400800"/>
            <a:ext cx="6148158" cy="307777"/>
          </a:xfrm>
          <a:prstGeom prst="rect">
            <a:avLst/>
          </a:prstGeom>
          <a:noFill/>
        </p:spPr>
        <p:txBody>
          <a:bodyPr wrap="none" rtlCol="0">
            <a:spAutoFit/>
          </a:bodyPr>
          <a:lstStyle/>
          <a:p>
            <a:r>
              <a:rPr lang="en-US" sz="1400" b="1" dirty="0"/>
              <a:t>Source</a:t>
            </a:r>
            <a:r>
              <a:rPr lang="en-US" sz="1400" dirty="0"/>
              <a:t>: Sachs, Warner (1995) Economic Reform and the Process of Globalization</a:t>
            </a:r>
          </a:p>
        </p:txBody>
      </p:sp>
    </p:spTree>
    <p:extLst>
      <p:ext uri="{BB962C8B-B14F-4D97-AF65-F5344CB8AC3E}">
        <p14:creationId xmlns:p14="http://schemas.microsoft.com/office/powerpoint/2010/main" val="1844100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South Korea and the Philippines</a:t>
            </a:r>
          </a:p>
        </p:txBody>
      </p:sp>
      <p:sp>
        <p:nvSpPr>
          <p:cNvPr id="3" name="Content Placeholder 2"/>
          <p:cNvSpPr>
            <a:spLocks noGrp="1"/>
          </p:cNvSpPr>
          <p:nvPr>
            <p:ph sz="quarter" idx="1"/>
          </p:nvPr>
        </p:nvSpPr>
        <p:spPr/>
        <p:txBody>
          <a:bodyPr/>
          <a:lstStyle/>
          <a:p>
            <a:r>
              <a:rPr lang="en-US" dirty="0"/>
              <a:t>1960: very similar countries</a:t>
            </a:r>
          </a:p>
          <a:p>
            <a:pPr lvl="1"/>
            <a:r>
              <a:rPr lang="en-US" dirty="0"/>
              <a:t>Per capita GDP around $1500</a:t>
            </a:r>
          </a:p>
          <a:p>
            <a:pPr lvl="1"/>
            <a:r>
              <a:rPr lang="en-US" dirty="0"/>
              <a:t>Population: around 25 million, ½ working age</a:t>
            </a:r>
          </a:p>
          <a:p>
            <a:pPr lvl="1"/>
            <a:r>
              <a:rPr lang="en-US" dirty="0"/>
              <a:t>Similar </a:t>
            </a:r>
            <a:r>
              <a:rPr lang="en-US" dirty="0" err="1"/>
              <a:t>sectoral</a:t>
            </a:r>
            <a:r>
              <a:rPr lang="en-US" dirty="0"/>
              <a:t> composition (industry, agriculture)</a:t>
            </a:r>
          </a:p>
          <a:p>
            <a:pPr lvl="1"/>
            <a:r>
              <a:rPr lang="en-US" dirty="0"/>
              <a:t>College enrollment: South Korea 5%, Philippines 13%</a:t>
            </a:r>
          </a:p>
          <a:p>
            <a:r>
              <a:rPr lang="en-US" dirty="0"/>
              <a:t>Sharp divergence between 1960 and 2009</a:t>
            </a:r>
          </a:p>
          <a:p>
            <a:pPr lvl="1"/>
            <a:r>
              <a:rPr lang="en-US" dirty="0"/>
              <a:t>Growth: South Korea = 5.4%, Philippines = 1.6% per annum</a:t>
            </a:r>
          </a:p>
          <a:p>
            <a:pPr lvl="1"/>
            <a:r>
              <a:rPr lang="en-US" dirty="0"/>
              <a:t>Per capita GDP in 2009</a:t>
            </a:r>
          </a:p>
          <a:p>
            <a:pPr lvl="2"/>
            <a:r>
              <a:rPr lang="en-US" dirty="0"/>
              <a:t>South Korea $25,000</a:t>
            </a:r>
          </a:p>
          <a:p>
            <a:pPr lvl="2"/>
            <a:r>
              <a:rPr lang="en-US" dirty="0"/>
              <a:t>Philippines $3,000</a:t>
            </a:r>
          </a:p>
          <a:p>
            <a:r>
              <a:rPr lang="en-US" dirty="0"/>
              <a:t>What happened?</a:t>
            </a:r>
          </a:p>
        </p:txBody>
      </p:sp>
      <p:sp>
        <p:nvSpPr>
          <p:cNvPr id="4" name="Slide Number Placeholder 3"/>
          <p:cNvSpPr>
            <a:spLocks noGrp="1"/>
          </p:cNvSpPr>
          <p:nvPr>
            <p:ph type="sldNum" sz="quarter" idx="12"/>
          </p:nvPr>
        </p:nvSpPr>
        <p:spPr/>
        <p:txBody>
          <a:bodyPr/>
          <a:lstStyle/>
          <a:p>
            <a:r>
              <a:rPr lang="en-US"/>
              <a:t>[ </a:t>
            </a:r>
            <a:fld id="{20935799-1D9E-4510-B317-BE6250590C04}" type="slidenum">
              <a:rPr lang="en-US" smtClean="0"/>
              <a:pPr/>
              <a:t>9</a:t>
            </a:fld>
            <a:r>
              <a:rPr lang="en-US"/>
              <a:t> ]</a:t>
            </a:r>
            <a:endParaRPr lang="en-US" dirty="0"/>
          </a:p>
        </p:txBody>
      </p:sp>
    </p:spTree>
    <p:extLst>
      <p:ext uri="{BB962C8B-B14F-4D97-AF65-F5344CB8AC3E}">
        <p14:creationId xmlns:p14="http://schemas.microsoft.com/office/powerpoint/2010/main" val="23879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11940</TotalTime>
  <Words>3844</Words>
  <Application>Microsoft Macintosh PowerPoint</Application>
  <PresentationFormat>On-screen Show (4:3)</PresentationFormat>
  <Paragraphs>539</Paragraphs>
  <Slides>57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Bookman Old Style</vt:lpstr>
      <vt:lpstr>Calibri</vt:lpstr>
      <vt:lpstr>Cambria Math</vt:lpstr>
      <vt:lpstr>Gill Sans MT</vt:lpstr>
      <vt:lpstr>Symbol</vt:lpstr>
      <vt:lpstr>Wingdings</vt:lpstr>
      <vt:lpstr>Wingdings 3</vt:lpstr>
      <vt:lpstr>Origin</vt:lpstr>
      <vt:lpstr> Intermediate Macroeconomics  Axelle FERRIERE, Sciences Po, Spring 2025</vt:lpstr>
      <vt:lpstr>Goal of this chapter</vt:lpstr>
      <vt:lpstr>Outline</vt:lpstr>
      <vt:lpstr>A cross-country comparison – ex post </vt:lpstr>
      <vt:lpstr>A cross-country comparison – ex ante</vt:lpstr>
      <vt:lpstr>A cross-country comparison – ex ante</vt:lpstr>
      <vt:lpstr>A cross-country comparison – ex ante</vt:lpstr>
      <vt:lpstr>A cross-country comparison – ex ante</vt:lpstr>
      <vt:lpstr>Example: South Korea and the Philippines</vt:lpstr>
      <vt:lpstr>Solow growth model</vt:lpstr>
      <vt:lpstr>Economic dynamics</vt:lpstr>
      <vt:lpstr>Economic dynamics</vt:lpstr>
      <vt:lpstr>Outline</vt:lpstr>
      <vt:lpstr>The role of dynamics</vt:lpstr>
      <vt:lpstr>Framework of the model – sketch </vt:lpstr>
      <vt:lpstr>Stock and flow variables</vt:lpstr>
      <vt:lpstr>Framework of the model</vt:lpstr>
      <vt:lpstr>Framework of the model</vt:lpstr>
      <vt:lpstr>Framework of the model</vt:lpstr>
      <vt:lpstr>Outline</vt:lpstr>
      <vt:lpstr> How to think about saving and investment</vt:lpstr>
      <vt:lpstr> How to think about saving and investment</vt:lpstr>
      <vt:lpstr>Saving and investment decision</vt:lpstr>
      <vt:lpstr>Saving and investment decision</vt:lpstr>
      <vt:lpstr>Outline</vt:lpstr>
      <vt:lpstr>Solving the Solow growth model</vt:lpstr>
      <vt:lpstr>Solow diagram</vt:lpstr>
      <vt:lpstr>Steady states vs. long-run growth </vt:lpstr>
      <vt:lpstr>Characterizing the steady state</vt:lpstr>
      <vt:lpstr>Transition dynamics</vt:lpstr>
      <vt:lpstr>Solow diagram – natural disaster</vt:lpstr>
      <vt:lpstr>Transition dynamics</vt:lpstr>
      <vt:lpstr>Transition dynamics – increase in saving rate</vt:lpstr>
      <vt:lpstr>Transition dynamics – increase in saving rate</vt:lpstr>
      <vt:lpstr>Transition dynamics</vt:lpstr>
      <vt:lpstr>Static and dynamic effects</vt:lpstr>
      <vt:lpstr>Static and dynamic effects</vt:lpstr>
      <vt:lpstr>Outline</vt:lpstr>
      <vt:lpstr>Predictions from the model</vt:lpstr>
      <vt:lpstr>Empirical evidence – open economies</vt:lpstr>
      <vt:lpstr>Empirical evidence – OECD countries</vt:lpstr>
      <vt:lpstr>Empirical evidence – whole world</vt:lpstr>
      <vt:lpstr>Empirical evidence – growth periods</vt:lpstr>
      <vt:lpstr>Empirical evidence – growth periods</vt:lpstr>
      <vt:lpstr>Empirical evidence – investment rates</vt:lpstr>
      <vt:lpstr>United States vs. China</vt:lpstr>
      <vt:lpstr>Capital-output ratio in the long-run</vt:lpstr>
      <vt:lpstr>Outline</vt:lpstr>
      <vt:lpstr>What is missing from our model?</vt:lpstr>
      <vt:lpstr>What have we learned?</vt:lpstr>
      <vt:lpstr> Intermediate Macroeconomics  Axelle FERRIERE, Sciences Po, Spring 2025</vt:lpstr>
      <vt:lpstr>Summary (1/5): Model description</vt:lpstr>
      <vt:lpstr>Summary (2/5): Solving the model</vt:lpstr>
      <vt:lpstr>Summary (3/5): Solow diagram</vt:lpstr>
      <vt:lpstr>Summary (4/5): Long run solution</vt:lpstr>
      <vt:lpstr>Summary (5/5): Lessons and deficiencies</vt:lpstr>
      <vt:lpstr>Review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ECON-UA 12 Intermediate Macroeconomics</dc:title>
  <dc:creator>Jaroslav</dc:creator>
  <cp:lastModifiedBy>Axelle FERRIERE</cp:lastModifiedBy>
  <cp:revision>371</cp:revision>
  <cp:lastPrinted>2013-01-30T02:46:44Z</cp:lastPrinted>
  <dcterms:created xsi:type="dcterms:W3CDTF">2013-01-27T23:22:51Z</dcterms:created>
  <dcterms:modified xsi:type="dcterms:W3CDTF">2025-03-05T20:12:31Z</dcterms:modified>
</cp:coreProperties>
</file>